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328" r:id="rId2"/>
    <p:sldId id="339" r:id="rId3"/>
    <p:sldId id="325" r:id="rId4"/>
    <p:sldId id="326" r:id="rId5"/>
    <p:sldId id="331" r:id="rId6"/>
    <p:sldId id="332" r:id="rId7"/>
    <p:sldId id="333" r:id="rId8"/>
    <p:sldId id="473" r:id="rId9"/>
    <p:sldId id="336" r:id="rId10"/>
    <p:sldId id="337" r:id="rId11"/>
    <p:sldId id="257" r:id="rId12"/>
    <p:sldId id="340" r:id="rId13"/>
    <p:sldId id="259" r:id="rId14"/>
    <p:sldId id="261" r:id="rId15"/>
    <p:sldId id="341" r:id="rId16"/>
    <p:sldId id="263" r:id="rId17"/>
    <p:sldId id="399" r:id="rId18"/>
    <p:sldId id="264" r:id="rId19"/>
    <p:sldId id="342" r:id="rId20"/>
    <p:sldId id="265" r:id="rId21"/>
    <p:sldId id="392" r:id="rId22"/>
    <p:sldId id="266" r:id="rId23"/>
    <p:sldId id="267" r:id="rId24"/>
    <p:sldId id="268" r:id="rId25"/>
    <p:sldId id="269" r:id="rId26"/>
    <p:sldId id="347" r:id="rId27"/>
    <p:sldId id="344" r:id="rId28"/>
    <p:sldId id="396" r:id="rId29"/>
    <p:sldId id="275" r:id="rId30"/>
    <p:sldId id="276" r:id="rId31"/>
    <p:sldId id="277" r:id="rId32"/>
    <p:sldId id="278" r:id="rId33"/>
    <p:sldId id="279" r:id="rId34"/>
    <p:sldId id="393" r:id="rId35"/>
    <p:sldId id="394" r:id="rId36"/>
    <p:sldId id="395" r:id="rId37"/>
    <p:sldId id="280" r:id="rId38"/>
    <p:sldId id="281" r:id="rId39"/>
    <p:sldId id="397" r:id="rId40"/>
    <p:sldId id="348" r:id="rId41"/>
    <p:sldId id="349" r:id="rId42"/>
    <p:sldId id="298" r:id="rId43"/>
    <p:sldId id="299" r:id="rId44"/>
    <p:sldId id="323" r:id="rId45"/>
    <p:sldId id="301" r:id="rId46"/>
    <p:sldId id="302" r:id="rId47"/>
    <p:sldId id="303" r:id="rId48"/>
    <p:sldId id="304" r:id="rId49"/>
    <p:sldId id="305" r:id="rId50"/>
    <p:sldId id="306" r:id="rId51"/>
    <p:sldId id="307" r:id="rId52"/>
    <p:sldId id="308" r:id="rId53"/>
    <p:sldId id="398" r:id="rId54"/>
    <p:sldId id="350" r:id="rId55"/>
    <p:sldId id="351" r:id="rId56"/>
    <p:sldId id="352" r:id="rId5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104A2587-7240-43BA-A299-E2BA5E23BC88}">
          <p14:sldIdLst>
            <p14:sldId id="328"/>
            <p14:sldId id="339"/>
            <p14:sldId id="325"/>
            <p14:sldId id="326"/>
            <p14:sldId id="331"/>
            <p14:sldId id="332"/>
          </p14:sldIdLst>
        </p14:section>
        <p14:section name="生物神经网络" id="{ACA1FC3B-9046-442B-BBEA-68DF0C3F6EA6}">
          <p14:sldIdLst>
            <p14:sldId id="333"/>
            <p14:sldId id="473"/>
            <p14:sldId id="336"/>
            <p14:sldId id="337"/>
            <p14:sldId id="257"/>
            <p14:sldId id="340"/>
            <p14:sldId id="259"/>
            <p14:sldId id="261"/>
            <p14:sldId id="341"/>
            <p14:sldId id="263"/>
            <p14:sldId id="399"/>
            <p14:sldId id="264"/>
            <p14:sldId id="342"/>
            <p14:sldId id="265"/>
            <p14:sldId id="392"/>
            <p14:sldId id="266"/>
            <p14:sldId id="267"/>
            <p14:sldId id="268"/>
            <p14:sldId id="269"/>
            <p14:sldId id="347"/>
            <p14:sldId id="344"/>
            <p14:sldId id="396"/>
            <p14:sldId id="275"/>
            <p14:sldId id="276"/>
            <p14:sldId id="277"/>
            <p14:sldId id="278"/>
            <p14:sldId id="279"/>
            <p14:sldId id="393"/>
            <p14:sldId id="394"/>
            <p14:sldId id="395"/>
            <p14:sldId id="280"/>
            <p14:sldId id="281"/>
            <p14:sldId id="397"/>
            <p14:sldId id="348"/>
            <p14:sldId id="349"/>
            <p14:sldId id="298"/>
            <p14:sldId id="299"/>
            <p14:sldId id="323"/>
            <p14:sldId id="301"/>
            <p14:sldId id="302"/>
            <p14:sldId id="303"/>
            <p14:sldId id="304"/>
            <p14:sldId id="305"/>
            <p14:sldId id="306"/>
            <p14:sldId id="307"/>
            <p14:sldId id="308"/>
            <p14:sldId id="398"/>
            <p14:sldId id="350"/>
            <p14:sldId id="351"/>
            <p14:sldId id="352"/>
          </p14:sldIdLst>
        </p14:section>
      </p14:sectionLst>
    </p:ext>
    <p:ext uri="{EFAFB233-063F-42B5-8137-9DF3F51BA10A}">
      <p15:sldGuideLst xmlns:p15="http://schemas.microsoft.com/office/powerpoint/2012/main">
        <p15:guide id="1" orient="horz" pos="2160">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6854" autoAdjust="0"/>
  </p:normalViewPr>
  <p:slideViewPr>
    <p:cSldViewPr showGuides="1">
      <p:cViewPr>
        <p:scale>
          <a:sx n="110" d="100"/>
          <a:sy n="110" d="100"/>
        </p:scale>
        <p:origin x="1644" y="192"/>
      </p:cViewPr>
      <p:guideLst>
        <p:guide orient="horz" pos="2160"/>
        <p:guide pos="2904"/>
      </p:guideLst>
    </p:cSldViewPr>
  </p:slideViewPr>
  <p:notesTextViewPr>
    <p:cViewPr>
      <p:scale>
        <a:sx n="1" d="1"/>
        <a:sy n="1" d="1"/>
      </p:scale>
      <p:origin x="0" y="0"/>
    </p:cViewPr>
  </p:notesTextViewPr>
  <p:sorterViewPr>
    <p:cViewPr>
      <p:scale>
        <a:sx n="100" d="100"/>
        <a:sy n="100" d="100"/>
      </p:scale>
      <p:origin x="0" y="-1697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808821FD-9967-40F4-850E-25FB4D2AA055}" type="datetimeFigureOut">
              <a:rPr kumimoji="0" lang="zh-CN" altLang="en-US" sz="1200" b="0" i="0" u="none" strike="noStrike" kern="1200" cap="none" spc="0" normalizeH="0" baseline="0" noProof="0" smtClean="0">
                <a:ln>
                  <a:noFill/>
                </a:ln>
                <a:solidFill>
                  <a:schemeClr val="tx1"/>
                </a:solidFill>
                <a:effectLst/>
                <a:uLnTx/>
                <a:uFillTx/>
                <a:latin typeface="+mn-lt"/>
                <a:ea typeface="+mn-ea"/>
                <a:cs typeface="+mn-cs"/>
              </a:rPr>
              <a:t>2022/10/16</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fontAlgn="base"/>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t>‹#›</a:t>
            </a:fld>
            <a:endParaRPr lang="zh-CN" altLang="en-US" sz="1200" strike="noStrike" noProof="1">
              <a:latin typeface="Calibri" panose="020F050202020403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我们想模仿生物神经网络 做一个人工神经网络，神经元就不是生物神经元。可能是一个程序，可能是设计的模拟电路。这里学习用程序设计人工神经网络</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29</a:t>
            </a:fld>
            <a:endParaRPr lang="zh-CN" altLang="en-US" sz="1200" dirty="0">
              <a:latin typeface="Calibri" panose="020F0502020204030204" pitchFamily="34" charset="0"/>
              <a:ea typeface="宋体" panose="02010600030101010101" pitchFamily="2" charset="-122"/>
            </a:endParaRPr>
          </a:p>
        </p:txBody>
      </p:sp>
      <p:sp>
        <p:nvSpPr>
          <p:cNvPr id="37890" name="Rectangle 2"/>
          <p:cNvSpPr>
            <a:spLocks noGrp="1" noRot="1" noChangeAspect="1" noTextEdit="1"/>
          </p:cNvSpPr>
          <p:nvPr>
            <p:ph type="sldImg"/>
          </p:nvPr>
        </p:nvSpPr>
        <p:spPr>
          <a:ln>
            <a:solidFill>
              <a:srgbClr val="000000"/>
            </a:solidFill>
            <a:miter/>
          </a:ln>
        </p:spPr>
      </p:sp>
      <p:sp>
        <p:nvSpPr>
          <p:cNvPr id="37891" name="Rectangle 3"/>
          <p:cNvSpPr>
            <a:spLocks noGrp="1"/>
          </p:cNvSpPr>
          <p:nvPr>
            <p:ph type="body"/>
          </p:nvPr>
        </p:nvSpPr>
        <p:spPr>
          <a:xfrm>
            <a:off x="914400" y="4343400"/>
            <a:ext cx="5029200" cy="4114800"/>
          </a:xfrm>
          <a:noFill/>
          <a:ln>
            <a:noFill/>
          </a:ln>
        </p:spPr>
        <p:txBody>
          <a:bodyPr wrap="square" lIns="91440" tIns="45720" rIns="91440" bIns="45720" anchor="t"/>
          <a:lstStyle/>
          <a:p>
            <a:pPr lvl="0">
              <a:spcBef>
                <a:spcPct val="0"/>
              </a:spcBef>
            </a:pPr>
            <a:r>
              <a:rPr lang="zh-CN" altLang="en-US" dirty="0"/>
              <a:t>当有两个输入</a:t>
            </a:r>
            <a:r>
              <a:rPr lang="en-US" altLang="zh-CN" dirty="0"/>
              <a:t>x</a:t>
            </a:r>
            <a:r>
              <a:rPr lang="en-US" altLang="zh-CN" baseline="-25000" dirty="0"/>
              <a:t>1</a:t>
            </a:r>
            <a:r>
              <a:rPr lang="zh-CN" altLang="en-US" dirty="0"/>
              <a:t>和</a:t>
            </a:r>
            <a:r>
              <a:rPr lang="en-US" altLang="zh-CN" dirty="0"/>
              <a:t>x</a:t>
            </a:r>
            <a:r>
              <a:rPr lang="en-US" altLang="zh-CN" baseline="-25000" dirty="0"/>
              <a:t>2</a:t>
            </a:r>
            <a:r>
              <a:rPr lang="zh-CN" altLang="en-US" dirty="0"/>
              <a:t>时，若将</a:t>
            </a:r>
            <a:r>
              <a:rPr lang="en-US" altLang="zh-CN" dirty="0"/>
              <a:t>x</a:t>
            </a:r>
            <a:r>
              <a:rPr lang="en-US" altLang="zh-CN" baseline="-25000" dirty="0"/>
              <a:t>1</a:t>
            </a:r>
            <a:r>
              <a:rPr lang="zh-CN" altLang="en-US" dirty="0"/>
              <a:t>和</a:t>
            </a:r>
            <a:r>
              <a:rPr lang="en-US" altLang="zh-CN" dirty="0"/>
              <a:t>x</a:t>
            </a:r>
            <a:r>
              <a:rPr lang="en-US" altLang="zh-CN" baseline="-25000" dirty="0"/>
              <a:t>2</a:t>
            </a:r>
            <a:r>
              <a:rPr lang="zh-CN" altLang="en-US" dirty="0"/>
              <a:t>分别看成平面上的横轴和纵轴，则</a:t>
            </a:r>
            <a:r>
              <a:rPr lang="en-US" altLang="zh-CN" dirty="0"/>
              <a:t>x</a:t>
            </a:r>
            <a:r>
              <a:rPr lang="en-US" altLang="zh-CN" baseline="-25000" dirty="0"/>
              <a:t>1</a:t>
            </a:r>
            <a:r>
              <a:rPr lang="zh-CN" altLang="en-US" dirty="0"/>
              <a:t>和</a:t>
            </a:r>
            <a:r>
              <a:rPr lang="en-US" altLang="zh-CN" dirty="0"/>
              <a:t>x</a:t>
            </a:r>
            <a:r>
              <a:rPr lang="en-US" altLang="zh-CN" baseline="-25000" dirty="0"/>
              <a:t>2</a:t>
            </a:r>
            <a:r>
              <a:rPr lang="zh-CN" altLang="en-US" dirty="0"/>
              <a:t>的不同值将对应该平面上的不同点</a:t>
            </a:r>
          </a:p>
          <a:p>
            <a:pPr lvl="0">
              <a:spcBef>
                <a:spcPct val="0"/>
              </a:spcBef>
            </a:pPr>
            <a:r>
              <a:rPr lang="zh-CN" altLang="en-US" dirty="0"/>
              <a:t>若令</a:t>
            </a:r>
            <a:r>
              <a:rPr lang="en-US" altLang="zh-CN" dirty="0"/>
              <a:t>w</a:t>
            </a:r>
            <a:r>
              <a:rPr lang="en-US" altLang="zh-CN" baseline="-25000" dirty="0"/>
              <a:t>1</a:t>
            </a:r>
            <a:r>
              <a:rPr lang="en-US" altLang="zh-CN" dirty="0"/>
              <a:t>x</a:t>
            </a:r>
            <a:r>
              <a:rPr lang="en-US" altLang="zh-CN" baseline="-25000" dirty="0"/>
              <a:t>1</a:t>
            </a:r>
            <a:r>
              <a:rPr lang="en-US" altLang="zh-CN" dirty="0"/>
              <a:t>+w</a:t>
            </a:r>
            <a:r>
              <a:rPr lang="en-US" altLang="zh-CN" baseline="-25000" dirty="0"/>
              <a:t>2</a:t>
            </a:r>
            <a:r>
              <a:rPr lang="en-US" altLang="zh-CN" dirty="0"/>
              <a:t>x</a:t>
            </a:r>
            <a:r>
              <a:rPr lang="en-US" altLang="zh-CN" baseline="-25000" dirty="0"/>
              <a:t>2</a:t>
            </a:r>
            <a:r>
              <a:rPr lang="en-US" altLang="zh-CN" dirty="0"/>
              <a:t>-θ=0</a:t>
            </a:r>
            <a:r>
              <a:rPr lang="zh-CN" altLang="en-US" dirty="0"/>
              <a:t>，则是该平面上的一个直线方程</a:t>
            </a:r>
          </a:p>
          <a:p>
            <a:pPr lvl="0">
              <a:spcBef>
                <a:spcPct val="0"/>
              </a:spcBef>
            </a:pPr>
            <a:endParaRPr lang="zh-CN" altLang="en-US" dirty="0"/>
          </a:p>
          <a:p>
            <a:pPr lvl="0">
              <a:spcBef>
                <a:spcPct val="0"/>
              </a:spcBef>
            </a:pPr>
            <a:r>
              <a:rPr lang="zh-CN" altLang="en-US" dirty="0"/>
              <a:t>当输入的</a:t>
            </a:r>
            <a:r>
              <a:rPr lang="en-US" altLang="zh-CN" dirty="0"/>
              <a:t>x</a:t>
            </a:r>
            <a:r>
              <a:rPr lang="en-US" altLang="zh-CN" baseline="-25000" dirty="0"/>
              <a:t>1</a:t>
            </a:r>
            <a:r>
              <a:rPr lang="zh-CN" altLang="en-US" dirty="0"/>
              <a:t>和</a:t>
            </a:r>
            <a:r>
              <a:rPr lang="en-US" altLang="zh-CN" dirty="0"/>
              <a:t>x</a:t>
            </a:r>
            <a:r>
              <a:rPr lang="en-US" altLang="zh-CN" baseline="-25000" dirty="0"/>
              <a:t>2</a:t>
            </a:r>
            <a:r>
              <a:rPr lang="zh-CN" altLang="en-US" dirty="0"/>
              <a:t>位于直线下方时，</a:t>
            </a:r>
            <a:r>
              <a:rPr lang="en-US" altLang="zh-CN" dirty="0"/>
              <a:t>w</a:t>
            </a:r>
            <a:r>
              <a:rPr lang="en-US" altLang="zh-CN" baseline="-25000" dirty="0"/>
              <a:t>1</a:t>
            </a:r>
            <a:r>
              <a:rPr lang="en-US" altLang="zh-CN" dirty="0"/>
              <a:t>x</a:t>
            </a:r>
            <a:r>
              <a:rPr lang="en-US" altLang="zh-CN" baseline="-25000" dirty="0"/>
              <a:t>1</a:t>
            </a:r>
            <a:r>
              <a:rPr lang="en-US" altLang="zh-CN" dirty="0"/>
              <a:t>+w</a:t>
            </a:r>
            <a:r>
              <a:rPr lang="en-US" altLang="zh-CN" baseline="-25000" dirty="0"/>
              <a:t>2</a:t>
            </a:r>
            <a:r>
              <a:rPr lang="en-US" altLang="zh-CN" dirty="0"/>
              <a:t>x</a:t>
            </a:r>
            <a:r>
              <a:rPr lang="en-US" altLang="zh-CN" baseline="-25000" dirty="0"/>
              <a:t>2</a:t>
            </a:r>
            <a:r>
              <a:rPr lang="en-US" altLang="zh-CN" dirty="0"/>
              <a:t>-θ&lt;0</a:t>
            </a:r>
            <a:r>
              <a:rPr lang="zh-CN" altLang="en-US" dirty="0"/>
              <a:t>，即</a:t>
            </a:r>
            <a:r>
              <a:rPr lang="en-US" altLang="zh-CN" dirty="0"/>
              <a:t>net&lt;0</a:t>
            </a:r>
            <a:r>
              <a:rPr lang="zh-CN" altLang="en-US" dirty="0"/>
              <a:t>，则</a:t>
            </a:r>
            <a:r>
              <a:rPr lang="en-US" altLang="zh-CN" dirty="0"/>
              <a:t>y=0</a:t>
            </a:r>
          </a:p>
          <a:p>
            <a:pPr lvl="0">
              <a:spcBef>
                <a:spcPct val="0"/>
              </a:spcBef>
            </a:pPr>
            <a:r>
              <a:rPr lang="zh-CN" altLang="en-US" dirty="0"/>
              <a:t>当输入的</a:t>
            </a:r>
            <a:r>
              <a:rPr lang="en-US" altLang="zh-CN" dirty="0"/>
              <a:t>x</a:t>
            </a:r>
            <a:r>
              <a:rPr lang="en-US" altLang="zh-CN" baseline="-25000" dirty="0"/>
              <a:t>1</a:t>
            </a:r>
            <a:r>
              <a:rPr lang="zh-CN" altLang="en-US" dirty="0"/>
              <a:t>和</a:t>
            </a:r>
            <a:r>
              <a:rPr lang="en-US" altLang="zh-CN" dirty="0"/>
              <a:t>x</a:t>
            </a:r>
            <a:r>
              <a:rPr lang="en-US" altLang="zh-CN" baseline="-25000" dirty="0"/>
              <a:t>2</a:t>
            </a:r>
            <a:r>
              <a:rPr lang="zh-CN" altLang="en-US" dirty="0"/>
              <a:t>位于直线上时，</a:t>
            </a:r>
            <a:r>
              <a:rPr lang="en-US" altLang="zh-CN" dirty="0"/>
              <a:t>w</a:t>
            </a:r>
            <a:r>
              <a:rPr lang="en-US" altLang="zh-CN" baseline="-25000" dirty="0"/>
              <a:t>1</a:t>
            </a:r>
            <a:r>
              <a:rPr lang="en-US" altLang="zh-CN" dirty="0"/>
              <a:t>x</a:t>
            </a:r>
            <a:r>
              <a:rPr lang="en-US" altLang="zh-CN" baseline="-25000" dirty="0"/>
              <a:t>1</a:t>
            </a:r>
            <a:r>
              <a:rPr lang="en-US" altLang="zh-CN" dirty="0"/>
              <a:t>+w</a:t>
            </a:r>
            <a:r>
              <a:rPr lang="en-US" altLang="zh-CN" baseline="-25000" dirty="0"/>
              <a:t>2</a:t>
            </a:r>
            <a:r>
              <a:rPr lang="en-US" altLang="zh-CN" dirty="0"/>
              <a:t>x</a:t>
            </a:r>
            <a:r>
              <a:rPr lang="en-US" altLang="zh-CN" baseline="-25000" dirty="0"/>
              <a:t>2</a:t>
            </a:r>
            <a:r>
              <a:rPr lang="en-US" altLang="zh-CN" dirty="0"/>
              <a:t>-θ=0</a:t>
            </a:r>
            <a:r>
              <a:rPr lang="zh-CN" altLang="en-US" dirty="0"/>
              <a:t>，即</a:t>
            </a:r>
            <a:r>
              <a:rPr lang="en-US" altLang="zh-CN" dirty="0"/>
              <a:t>net=0</a:t>
            </a:r>
            <a:r>
              <a:rPr lang="zh-CN" altLang="en-US" dirty="0"/>
              <a:t>，则</a:t>
            </a:r>
            <a:r>
              <a:rPr lang="en-US" altLang="zh-CN" dirty="0"/>
              <a:t>y=1</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单个神经元连接，构成复杂的神经网络</a:t>
            </a:r>
            <a:endParaRPr lang="en-US" altLang="zh-CN" dirty="0"/>
          </a:p>
          <a:p>
            <a:r>
              <a:rPr lang="zh-CN" altLang="en-US" dirty="0"/>
              <a:t>上图，</a:t>
            </a:r>
            <a:r>
              <a:rPr lang="en-US" altLang="zh-CN" dirty="0"/>
              <a:t>S</a:t>
            </a:r>
            <a:r>
              <a:rPr lang="zh-CN" altLang="en-US" dirty="0"/>
              <a:t>个神经元，这些神经元并没有相连，而是通过输入</a:t>
            </a:r>
            <a:endParaRPr lang="en-US" altLang="zh-CN" dirty="0"/>
          </a:p>
          <a:p>
            <a:endParaRPr lang="en-US" altLang="zh-CN" dirty="0"/>
          </a:p>
          <a:p>
            <a:r>
              <a:rPr lang="zh-CN" altLang="en-US" dirty="0"/>
              <a:t>输出是</a:t>
            </a:r>
            <a:r>
              <a:rPr lang="en-US" altLang="zh-CN" dirty="0"/>
              <a:t>a</a:t>
            </a:r>
          </a:p>
          <a:p>
            <a:r>
              <a:rPr lang="zh-CN" altLang="en-US" dirty="0"/>
              <a:t>一行第</a:t>
            </a:r>
            <a:r>
              <a:rPr lang="en-US" altLang="zh-CN" dirty="0" err="1"/>
              <a:t>i</a:t>
            </a:r>
            <a:r>
              <a:rPr lang="zh-CN" altLang="en-US" dirty="0"/>
              <a:t>个神经元的</a:t>
            </a:r>
            <a:r>
              <a:rPr lang="en-US" altLang="zh-CN" dirty="0"/>
              <a:t>R</a:t>
            </a:r>
            <a:r>
              <a:rPr lang="zh-CN" altLang="en-US" dirty="0"/>
              <a:t>个输入的权重</a:t>
            </a:r>
          </a:p>
        </p:txBody>
      </p:sp>
    </p:spTree>
    <p:extLst>
      <p:ext uri="{BB962C8B-B14F-4D97-AF65-F5344CB8AC3E}">
        <p14:creationId xmlns:p14="http://schemas.microsoft.com/office/powerpoint/2010/main" val="19615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有了反馈，就从静态结构变成了动态结构</a:t>
            </a:r>
            <a:endParaRPr lang="en-US" altLang="zh-CN" dirty="0"/>
          </a:p>
          <a:p>
            <a:r>
              <a:rPr lang="zh-CN" altLang="en-US" dirty="0"/>
              <a:t>且神经元是非线性的，</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13:20</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F73131"/>
                </a:solidFill>
                <a:effectLst/>
                <a:latin typeface="Arial" panose="020B0604020202020204" pitchFamily="34" charset="0"/>
              </a:rPr>
              <a:t>η——</a:t>
            </a:r>
            <a:r>
              <a:rPr lang="en-US" altLang="zh-CN" b="0" i="0" dirty="0">
                <a:solidFill>
                  <a:srgbClr val="333333"/>
                </a:solidFill>
                <a:effectLst/>
                <a:latin typeface="Arial" panose="020B0604020202020204" pitchFamily="34" charset="0"/>
              </a:rPr>
              <a:t>Eta</a:t>
            </a:r>
            <a:r>
              <a:rPr lang="zh-CN" altLang="en-US" b="0" i="0" dirty="0">
                <a:solidFill>
                  <a:srgbClr val="333333"/>
                </a:solidFill>
                <a:effectLst/>
                <a:latin typeface="Arial" panose="020B0604020202020204" pitchFamily="34" charset="0"/>
              </a:rPr>
              <a:t>（ 大写</a:t>
            </a:r>
            <a:r>
              <a:rPr lang="en-US" altLang="zh-CN" b="0" i="0" dirty="0">
                <a:solidFill>
                  <a:srgbClr val="333333"/>
                </a:solidFill>
                <a:effectLst/>
                <a:latin typeface="Arial" panose="020B0604020202020204" pitchFamily="34" charset="0"/>
              </a:rPr>
              <a:t>Η</a:t>
            </a:r>
            <a:r>
              <a:rPr lang="zh-CN" altLang="en-US" b="0" i="0" dirty="0">
                <a:solidFill>
                  <a:srgbClr val="333333"/>
                </a:solidFill>
                <a:effectLst/>
                <a:latin typeface="Arial" panose="020B0604020202020204" pitchFamily="34" charset="0"/>
              </a:rPr>
              <a:t>，小写</a:t>
            </a:r>
            <a:r>
              <a:rPr lang="en-US" altLang="zh-CN" b="0" i="0" dirty="0">
                <a:solidFill>
                  <a:srgbClr val="F73131"/>
                </a:solidFill>
                <a:effectLst/>
                <a:latin typeface="Arial" panose="020B0604020202020204" pitchFamily="34" charset="0"/>
              </a:rPr>
              <a:t>η</a:t>
            </a:r>
            <a:r>
              <a:rPr lang="zh-CN" altLang="en-US" b="0" i="0" dirty="0">
                <a:solidFill>
                  <a:srgbClr val="333333"/>
                </a:solidFill>
                <a:effectLst/>
                <a:latin typeface="Arial" panose="020B0604020202020204" pitchFamily="34" charset="0"/>
              </a:rPr>
              <a:t>，中文音译：艾塔或者伊塔），是第七个希腊字母。</a:t>
            </a:r>
            <a:endParaRPr lang="zh-CN" altLang="en-US" dirty="0"/>
          </a:p>
        </p:txBody>
      </p:sp>
    </p:spTree>
    <p:extLst>
      <p:ext uri="{BB962C8B-B14F-4D97-AF65-F5344CB8AC3E}">
        <p14:creationId xmlns:p14="http://schemas.microsoft.com/office/powerpoint/2010/main" val="3669956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892A6F-DB13-4968-8518-395688BEA47E}" type="slidenum">
              <a:rPr lang="zh-CN" altLang="en-US" smtClean="0"/>
              <a:t>44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p:cNvSpPr>
          <p:nvPr>
            <p:ph type="sldImg"/>
          </p:nvPr>
        </p:nvSpPr>
        <p:spPr>
          <a:ln>
            <a:solidFill>
              <a:srgbClr val="000000"/>
            </a:solidFill>
          </a:ln>
        </p:spPr>
      </p:sp>
      <p:sp>
        <p:nvSpPr>
          <p:cNvPr id="66562" name="文本占位符 2"/>
          <p:cNvSpPr>
            <a:spLocks noGrp="1"/>
          </p:cNvSpPr>
          <p:nvPr>
            <p:ph type="body"/>
          </p:nvPr>
        </p:nvSpPr>
        <p:spPr>
          <a:noFill/>
          <a:ln>
            <a:noFill/>
          </a:ln>
        </p:spPr>
        <p:txBody>
          <a:bodyPr lIns="91440" tIns="45720" rIns="91440" bIns="45720" anchor="t"/>
          <a:lstStyle/>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a:ln>
            <a:solidFill>
              <a:srgbClr val="000000"/>
            </a:solidFill>
          </a:ln>
        </p:spPr>
      </p:sp>
      <p:sp>
        <p:nvSpPr>
          <p:cNvPr id="68610" name="文本占位符 2"/>
          <p:cNvSpPr>
            <a:spLocks noGrp="1"/>
          </p:cNvSpPr>
          <p:nvPr>
            <p:ph type="body"/>
          </p:nvPr>
        </p:nvSpPr>
        <p:spPr>
          <a:noFill/>
          <a:ln>
            <a:noFill/>
          </a:ln>
        </p:spPr>
        <p:txBody>
          <a:bodyPr lIns="91440" tIns="45720" rIns="91440" bIns="45720" anchor="t"/>
          <a:lstStyle/>
          <a:p>
            <a:pPr lvl="0"/>
            <a:r>
              <a:rPr lang="zh-CN" altLang="en-US"/>
              <a:t>（</a:t>
            </a:r>
            <a:r>
              <a:rPr lang="en-US" altLang="zh-CN"/>
              <a:t>-4</a:t>
            </a:r>
            <a:r>
              <a:rPr lang="zh-CN" altLang="en-US"/>
              <a:t>，</a:t>
            </a:r>
            <a:r>
              <a:rPr lang="en-US" altLang="zh-CN"/>
              <a:t>3</a:t>
            </a:r>
            <a:r>
              <a:rPr lang="zh-CN" altLang="en-US"/>
              <a:t>） </a:t>
            </a:r>
            <a:r>
              <a:rPr lang="en-US" altLang="zh-CN"/>
              <a:t>+</a:t>
            </a:r>
            <a:r>
              <a:rPr lang="zh-CN" altLang="en-US"/>
              <a:t>（</a:t>
            </a:r>
            <a:r>
              <a:rPr lang="en-US" altLang="zh-CN"/>
              <a:t>1-0</a:t>
            </a:r>
            <a:r>
              <a:rPr lang="zh-CN" altLang="en-US"/>
              <a:t>）（</a:t>
            </a:r>
            <a:r>
              <a:rPr lang="en-US" altLang="zh-CN"/>
              <a:t>6</a:t>
            </a:r>
            <a:r>
              <a:rPr lang="zh-CN" altLang="en-US"/>
              <a:t>，</a:t>
            </a:r>
            <a:r>
              <a:rPr lang="en-US" altLang="zh-CN"/>
              <a:t>-1</a:t>
            </a:r>
            <a:r>
              <a:rPr lang="zh-CN" altLang="en-US"/>
              <a:t>）更新为（</a:t>
            </a:r>
            <a:r>
              <a:rPr lang="en-US" altLang="zh-CN"/>
              <a:t>2</a:t>
            </a:r>
            <a:r>
              <a:rPr lang="zh-CN" altLang="en-US"/>
              <a:t>，</a:t>
            </a:r>
            <a:r>
              <a:rPr lang="en-US" altLang="zh-CN"/>
              <a:t>2</a:t>
            </a:r>
            <a:r>
              <a:rPr lang="zh-CN" altLang="en-US"/>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此部分见书（第</a:t>
            </a:r>
            <a:r>
              <a:rPr lang="en-US" altLang="zh-CN" dirty="0"/>
              <a:t>5</a:t>
            </a:r>
            <a:r>
              <a:rPr lang="zh-CN" altLang="en-US" dirty="0"/>
              <a:t>版）  </a:t>
            </a:r>
            <a:r>
              <a:rPr lang="en-US" altLang="zh-CN" dirty="0"/>
              <a:t>P159</a:t>
            </a:r>
            <a:endParaRPr lang="zh-CN" altLang="en-US" dirty="0"/>
          </a:p>
        </p:txBody>
      </p:sp>
    </p:spTree>
    <p:extLst>
      <p:ext uri="{BB962C8B-B14F-4D97-AF65-F5344CB8AC3E}">
        <p14:creationId xmlns:p14="http://schemas.microsoft.com/office/powerpoint/2010/main" val="3263871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olidFill>
                  <a:srgbClr val="FF0000"/>
                </a:solidFill>
                <a:sym typeface="+mn-ea"/>
              </a:rPr>
              <a:t>树突：不断的接收外部给他的刺激</a:t>
            </a:r>
            <a:endParaRPr lang="zh-CN" altLang="en-US" dirty="0">
              <a:solidFill>
                <a:srgbClr val="FF0000"/>
              </a:solidFill>
            </a:endParaRPr>
          </a:p>
          <a:p>
            <a:r>
              <a:rPr lang="zh-CN" altLang="en-US" dirty="0">
                <a:solidFill>
                  <a:srgbClr val="FF0000"/>
                </a:solidFill>
                <a:sym typeface="+mn-ea"/>
              </a:rPr>
              <a:t>细胞体：</a:t>
            </a:r>
            <a:r>
              <a:rPr lang="en-US" altLang="zh-CN" dirty="0">
                <a:solidFill>
                  <a:srgbClr val="FF0000"/>
                </a:solidFill>
                <a:sym typeface="+mn-ea"/>
              </a:rPr>
              <a:t>5-10</a:t>
            </a:r>
            <a:r>
              <a:rPr lang="pt-PT" altLang="en-US" dirty="0">
                <a:sym typeface="+mn-ea"/>
              </a:rPr>
              <a:t>Microns </a:t>
            </a:r>
            <a:r>
              <a:rPr lang="zh-CN" altLang="en-US" dirty="0">
                <a:sym typeface="+mn-ea"/>
              </a:rPr>
              <a:t>微米，当树突不断接收外部刺激时，细胞体就不断</a:t>
            </a:r>
            <a:r>
              <a:rPr lang="zh-CN" altLang="en-US" dirty="0">
                <a:solidFill>
                  <a:srgbClr val="FF0000"/>
                </a:solidFill>
                <a:sym typeface="+mn-ea"/>
              </a:rPr>
              <a:t>累积刺激，并有一个阈值，当累积的刺激是它承受不了的或者说超过它的阈值，细胞体就会通过</a:t>
            </a:r>
            <a:r>
              <a:rPr lang="en-US" altLang="zh-CN" dirty="0">
                <a:solidFill>
                  <a:srgbClr val="FF0000"/>
                </a:solidFill>
                <a:sym typeface="+mn-ea"/>
              </a:rPr>
              <a:t>“</a:t>
            </a:r>
            <a:r>
              <a:rPr lang="zh-CN" altLang="en-US" dirty="0">
                <a:solidFill>
                  <a:srgbClr val="FF0000"/>
                </a:solidFill>
                <a:sym typeface="+mn-ea"/>
              </a:rPr>
              <a:t>轴突</a:t>
            </a:r>
            <a:r>
              <a:rPr lang="en-US" altLang="zh-CN" dirty="0">
                <a:solidFill>
                  <a:srgbClr val="FF0000"/>
                </a:solidFill>
                <a:sym typeface="+mn-ea"/>
              </a:rPr>
              <a:t>”</a:t>
            </a:r>
            <a:r>
              <a:rPr lang="zh-CN" altLang="en-US" dirty="0">
                <a:solidFill>
                  <a:srgbClr val="FF0000"/>
                </a:solidFill>
                <a:sym typeface="+mn-ea"/>
              </a:rPr>
              <a:t>把信号输出。</a:t>
            </a:r>
            <a:endParaRPr lang="en-US" altLang="zh-CN" dirty="0">
              <a:solidFill>
                <a:srgbClr val="FF0000"/>
              </a:solidFill>
            </a:endParaRPr>
          </a:p>
          <a:p>
            <a:r>
              <a:rPr lang="zh-CN" altLang="en-US" dirty="0">
                <a:solidFill>
                  <a:srgbClr val="FF0000"/>
                </a:solidFill>
                <a:sym typeface="+mn-ea"/>
              </a:rPr>
              <a:t>轴突的最末端还会有一些小触角（突触），突触把自己的神经信号传给别的神经元。别的神经元又通过树突接收突触给它的神经信号。</a:t>
            </a:r>
            <a:endParaRPr lang="zh-CN" altLang="en-US" dirty="0">
              <a:solidFill>
                <a:srgbClr val="FF0000"/>
              </a:solidFill>
            </a:endParaRPr>
          </a:p>
          <a:p>
            <a:r>
              <a:rPr lang="zh-CN" altLang="en-US" dirty="0">
                <a:solidFill>
                  <a:srgbClr val="FF0000"/>
                </a:solidFill>
                <a:sym typeface="+mn-ea"/>
              </a:rPr>
              <a:t>他们传递的是微电子信号。神经元是处在液体状态下，树突与突触实际没有挨在一起，他们通过液体状态，传递微弱的电信号。</a:t>
            </a:r>
            <a:endParaRPr lang="en-US" altLang="zh-CN" dirty="0">
              <a:solidFill>
                <a:srgbClr val="FF0000"/>
              </a:solidFill>
            </a:endParaRPr>
          </a:p>
          <a:p>
            <a:r>
              <a:rPr lang="zh-CN" altLang="en-US" dirty="0">
                <a:solidFill>
                  <a:srgbClr val="FF0000"/>
                </a:solidFill>
                <a:sym typeface="+mn-ea"/>
              </a:rPr>
              <a:t>这样一个单个的神经元就是一个信息处理单元。处理信息的输入时多少个？很多个，它的树突会接收其他很多个神经元的输入，输出是单一的，输出的信号只是一个，只是这一个输出信号又可以传递给很多其他的神经元。</a:t>
            </a:r>
            <a:endParaRPr lang="zh-CN" altLang="en-US" dirty="0">
              <a:solidFill>
                <a:srgbClr val="FF0000"/>
              </a:solidFill>
            </a:endParaRPr>
          </a:p>
          <a:p>
            <a:endParaRPr lang="zh-CN" altLang="en-US" dirty="0"/>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连接方式用这个图表示。大脑中有</a:t>
            </a:r>
            <a:r>
              <a:rPr lang="en-US" altLang="zh-CN" dirty="0"/>
              <a:t>10</a:t>
            </a:r>
            <a:r>
              <a:rPr lang="zh-CN" altLang="en-US" dirty="0"/>
              <a:t>的</a:t>
            </a:r>
            <a:r>
              <a:rPr lang="en-US" altLang="zh-CN" dirty="0"/>
              <a:t>11</a:t>
            </a:r>
            <a:r>
              <a:rPr lang="zh-CN" altLang="en-US" dirty="0"/>
              <a:t>到</a:t>
            </a:r>
            <a:r>
              <a:rPr lang="en-US" altLang="zh-CN" dirty="0"/>
              <a:t>10</a:t>
            </a:r>
            <a:r>
              <a:rPr lang="zh-CN" altLang="en-US" dirty="0"/>
              <a:t>的</a:t>
            </a:r>
            <a:r>
              <a:rPr lang="en-US" altLang="zh-CN" dirty="0"/>
              <a:t>12</a:t>
            </a:r>
            <a:r>
              <a:rPr lang="zh-CN" altLang="en-US" dirty="0"/>
              <a:t>次方个神经元，一个神经元可以和其他</a:t>
            </a:r>
            <a:r>
              <a:rPr lang="en-US" altLang="zh-CN" dirty="0"/>
              <a:t>10000</a:t>
            </a:r>
            <a:r>
              <a:rPr lang="zh-CN" altLang="en-US" dirty="0"/>
              <a:t>个神经元相连。</a:t>
            </a:r>
            <a:endParaRPr lang="en-US" altLang="zh-CN" dirty="0"/>
          </a:p>
          <a:p>
            <a:r>
              <a:rPr lang="zh-CN" altLang="en-US" dirty="0"/>
              <a:t>他的学习是调整他的突触的大小，如果</a:t>
            </a:r>
            <a:r>
              <a:rPr lang="en-US" altLang="zh-CN" dirty="0"/>
              <a:t>A</a:t>
            </a:r>
            <a:r>
              <a:rPr lang="zh-CN" altLang="en-US" dirty="0"/>
              <a:t>神经元与</a:t>
            </a:r>
            <a:r>
              <a:rPr lang="en-US" altLang="zh-CN" dirty="0"/>
              <a:t>B</a:t>
            </a:r>
            <a:r>
              <a:rPr lang="zh-CN" altLang="en-US" dirty="0"/>
              <a:t>神经元相连的突触的尺寸变得越大，证明这两个神经元之间的关联会更强。就是通过改变他的大小和强度来学习。这个改变是通过经验，当我们对一个事情刺激有反应的时候，如果这两个神经元同时有反应，那他们之间的连接就会更强。这种学习方法就叫做</a:t>
            </a:r>
            <a:r>
              <a:rPr lang="en-US" altLang="zh-CN" dirty="0"/>
              <a:t>Hebbian learning</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权重可以是正值（激励），也可以是负值（抑制）</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spcBef>
                <a:spcPct val="0"/>
              </a:spcBef>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20</a:t>
            </a:fld>
            <a:endParaRPr lang="zh-CN" altLang="en-US" sz="1200" dirty="0">
              <a:latin typeface="Calibri" panose="020F0502020204030204" pitchFamily="34" charset="0"/>
              <a:ea typeface="宋体" panose="02010600030101010101" pitchFamily="2" charset="-122"/>
            </a:endParaRPr>
          </a:p>
        </p:txBody>
      </p:sp>
      <p:sp>
        <p:nvSpPr>
          <p:cNvPr id="23554" name="Rectangle 2"/>
          <p:cNvSpPr>
            <a:spLocks noGrp="1" noRot="1" noChangeAspect="1" noTextEdit="1"/>
          </p:cNvSpPr>
          <p:nvPr>
            <p:ph type="sldImg"/>
          </p:nvPr>
        </p:nvSpPr>
        <p:spPr>
          <a:ln>
            <a:solidFill>
              <a:srgbClr val="000000"/>
            </a:solidFill>
            <a:miter/>
          </a:ln>
        </p:spPr>
      </p:sp>
      <p:sp>
        <p:nvSpPr>
          <p:cNvPr id="23555" name="Rectangle 3"/>
          <p:cNvSpPr>
            <a:spLocks noGrp="1"/>
          </p:cNvSpPr>
          <p:nvPr>
            <p:ph type="body"/>
          </p:nvPr>
        </p:nvSpPr>
        <p:spPr>
          <a:xfrm>
            <a:off x="914400" y="4343400"/>
            <a:ext cx="5029200" cy="4114800"/>
          </a:xfrm>
          <a:noFill/>
          <a:ln>
            <a:noFill/>
          </a:ln>
        </p:spPr>
        <p:txBody>
          <a:bodyPr wrap="square" lIns="91440" tIns="45720" rIns="91440" bIns="45720" anchor="t"/>
          <a:lstStyle/>
          <a:p>
            <a:pPr lvl="0">
              <a:spcBef>
                <a:spcPct val="0"/>
              </a:spcBef>
            </a:pPr>
            <a:r>
              <a:rPr lang="el-GR" altLang="zh-CN" b="0" i="0" dirty="0">
                <a:solidFill>
                  <a:srgbClr val="333333"/>
                </a:solidFill>
                <a:effectLst/>
                <a:latin typeface="arial" panose="020B0604020202020204" pitchFamily="34" charset="0"/>
              </a:rPr>
              <a:t>θ</a:t>
            </a:r>
            <a:r>
              <a:rPr lang="zh-CN" altLang="el-GR" b="0" i="0" dirty="0">
                <a:solidFill>
                  <a:srgbClr val="333333"/>
                </a:solidFill>
                <a:effectLst/>
                <a:latin typeface="arial" panose="020B0604020202020204" pitchFamily="34" charset="0"/>
              </a:rPr>
              <a:t>： </a:t>
            </a:r>
            <a:r>
              <a:rPr lang="en-US" altLang="zh-CN" b="0" i="0" dirty="0">
                <a:solidFill>
                  <a:srgbClr val="333333"/>
                </a:solidFill>
                <a:effectLst/>
                <a:latin typeface="arial" panose="020B0604020202020204" pitchFamily="34" charset="0"/>
              </a:rPr>
              <a:t>Theta /'</a:t>
            </a:r>
            <a:r>
              <a:rPr lang="el-GR" altLang="zh-CN" b="0" i="0" dirty="0">
                <a:solidFill>
                  <a:srgbClr val="333333"/>
                </a:solidFill>
                <a:effectLst/>
                <a:latin typeface="arial" panose="020B0604020202020204" pitchFamily="34" charset="0"/>
              </a:rPr>
              <a:t>θ</a:t>
            </a:r>
            <a:r>
              <a:rPr lang="en-US" altLang="zh-CN" b="0" i="0" dirty="0">
                <a:solidFill>
                  <a:srgbClr val="333333"/>
                </a:solidFill>
                <a:effectLst/>
                <a:latin typeface="arial" panose="020B0604020202020204" pitchFamily="34" charset="0"/>
              </a:rPr>
              <a:t>i:t/</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22</a:t>
            </a:fld>
            <a:endParaRPr lang="zh-CN" altLang="en-US" sz="1200" dirty="0">
              <a:latin typeface="Calibri" panose="020F0502020204030204" pitchFamily="34" charset="0"/>
              <a:ea typeface="宋体" panose="02010600030101010101" pitchFamily="2" charset="-122"/>
            </a:endParaRPr>
          </a:p>
        </p:txBody>
      </p:sp>
      <p:sp>
        <p:nvSpPr>
          <p:cNvPr id="25602" name="Rectangle 2"/>
          <p:cNvSpPr>
            <a:spLocks noGrp="1" noRot="1" noChangeAspect="1" noTextEdit="1"/>
          </p:cNvSpPr>
          <p:nvPr>
            <p:ph type="sldImg"/>
          </p:nvPr>
        </p:nvSpPr>
        <p:spPr>
          <a:ln>
            <a:solidFill>
              <a:srgbClr val="000000"/>
            </a:solidFill>
            <a:miter/>
          </a:ln>
        </p:spPr>
      </p:sp>
      <p:sp>
        <p:nvSpPr>
          <p:cNvPr id="25603" name="Rectangle 3"/>
          <p:cNvSpPr>
            <a:spLocks noGrp="1"/>
          </p:cNvSpPr>
          <p:nvPr>
            <p:ph type="body"/>
          </p:nvPr>
        </p:nvSpPr>
        <p:spPr>
          <a:xfrm>
            <a:off x="914400" y="4343400"/>
            <a:ext cx="5029200" cy="4114800"/>
          </a:xfrm>
          <a:noFill/>
          <a:ln>
            <a:noFill/>
          </a:ln>
        </p:spPr>
        <p:txBody>
          <a:bodyPr wrap="square" lIns="91440" tIns="45720" rIns="91440" bIns="45720" anchor="t"/>
          <a:lstStyle/>
          <a:p>
            <a:pPr lvl="0">
              <a:spcBef>
                <a:spcPct val="0"/>
              </a:spcBef>
            </a:pPr>
            <a:r>
              <a:rPr lang="en-US" altLang="zh-CN" dirty="0"/>
              <a:t>Transfer function </a:t>
            </a:r>
            <a:r>
              <a:rPr lang="zh-CN" altLang="en-US" dirty="0"/>
              <a:t>传递函数，变换函数，激励函数</a:t>
            </a:r>
          </a:p>
          <a:p>
            <a:pPr lvl="0">
              <a:spcBef>
                <a:spcPct val="0"/>
              </a:spcBef>
            </a:pPr>
            <a:endParaRPr lang="zh-CN" altLang="en-US" b="1" dirty="0">
              <a:solidFill>
                <a:srgbClr val="CC00CC"/>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lstStyle/>
          <a:p>
            <a:pPr lvl="0" algn="r"/>
            <a:fld id="{9A0DB2DC-4C9A-4742-B13C-FB6460FD3503}" type="slidenum">
              <a:rPr lang="zh-CN" altLang="en-US" sz="1200" dirty="0">
                <a:latin typeface="Calibri" panose="020F0502020204030204" pitchFamily="34" charset="0"/>
              </a:rPr>
              <a:t>25</a:t>
            </a:fld>
            <a:endParaRPr lang="zh-CN" altLang="en-US" sz="1200" dirty="0">
              <a:latin typeface="Calibri" panose="020F0502020204030204" pitchFamily="34" charset="0"/>
            </a:endParaRPr>
          </a:p>
        </p:txBody>
      </p:sp>
      <p:sp>
        <p:nvSpPr>
          <p:cNvPr id="29698" name="Rectangle 2"/>
          <p:cNvSpPr>
            <a:spLocks noGrp="1" noRot="1" noChangeAspect="1" noTextEdit="1"/>
          </p:cNvSpPr>
          <p:nvPr>
            <p:ph type="sldImg"/>
          </p:nvPr>
        </p:nvSpPr>
        <p:spPr>
          <a:ln>
            <a:solidFill>
              <a:srgbClr val="000000"/>
            </a:solidFill>
            <a:miter/>
          </a:ln>
        </p:spPr>
      </p:sp>
      <p:sp>
        <p:nvSpPr>
          <p:cNvPr id="29699" name="Rectangle 3"/>
          <p:cNvSpPr>
            <a:spLocks noGrp="1"/>
          </p:cNvSpPr>
          <p:nvPr>
            <p:ph type="body"/>
          </p:nvPr>
        </p:nvSpPr>
        <p:spPr>
          <a:xfrm>
            <a:off x="914400" y="4343400"/>
            <a:ext cx="5029200" cy="4114800"/>
          </a:xfrm>
          <a:noFill/>
          <a:ln>
            <a:noFill/>
          </a:ln>
        </p:spPr>
        <p:txBody>
          <a:bodyPr wrap="square" lIns="91440" tIns="45720" rIns="91440" bIns="45720" anchor="t"/>
          <a:lstStyle/>
          <a:p>
            <a:pPr lvl="0">
              <a:spcBef>
                <a:spcPct val="0"/>
              </a:spcBef>
            </a:pPr>
            <a:r>
              <a:rPr lang="en-US" altLang="zh-CN" dirty="0"/>
              <a:t>Sigmoid S</a:t>
            </a:r>
            <a:r>
              <a:rPr lang="zh-CN" altLang="en-US" dirty="0"/>
              <a:t>形的</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 name="直角三角形 10"/>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prstClr val="white"/>
              </a:solidFill>
              <a:effectLst/>
              <a:uLnTx/>
              <a:uFillTx/>
              <a:latin typeface="+mn-lt"/>
              <a:ea typeface="+mn-ea"/>
              <a:cs typeface="+mn-cs"/>
            </a:endParaRPr>
          </a:p>
        </p:txBody>
      </p:sp>
      <p:grpSp>
        <p:nvGrpSpPr>
          <p:cNvPr id="2051" name="组合 15"/>
          <p:cNvGrpSpPr/>
          <p:nvPr/>
        </p:nvGrpSpPr>
        <p:grpSpPr>
          <a:xfrm>
            <a:off x="-3175" y="4953000"/>
            <a:ext cx="9147175" cy="1911350"/>
            <a:chOff x="-3765" y="4832896"/>
            <a:chExt cx="9147765" cy="2032192"/>
          </a:xfrm>
        </p:grpSpPr>
        <p:sp>
          <p:nvSpPr>
            <p:cNvPr id="2" name="任意多边形 1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rgbClr val="990099"/>
                </a:solidFill>
                <a:effectLst/>
                <a:uLnTx/>
                <a:uFillTx/>
                <a:latin typeface="Arial" panose="020B0604020202020204" pitchFamily="34" charset="0"/>
                <a:ea typeface="+mn-ea"/>
                <a:cs typeface="+mn-cs"/>
              </a:endParaRPr>
            </a:p>
          </p:txBody>
        </p:sp>
        <p:sp>
          <p:nvSpPr>
            <p:cNvPr id="2053" name="任意多边形 18"/>
            <p:cNvSpPr/>
            <p:nvPr/>
          </p:nvSpPr>
          <p:spPr>
            <a:xfrm>
              <a:off x="35443" y="5135526"/>
              <a:ext cx="9108557" cy="838200"/>
            </a:xfrm>
            <a:custGeom>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solidFill>
            <a:ln w="9525">
              <a:noFill/>
            </a:ln>
          </p:spPr>
          <p:txBody>
            <a:bodyPr/>
            <a:lstStyle/>
            <a:p>
              <a:endParaRPr lang="zh-CN" altLang="en-US"/>
            </a:p>
          </p:txBody>
        </p:sp>
        <p:sp>
          <p:nvSpPr>
            <p:cNvPr id="20" name="任意多边形 19"/>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prstClr val="white"/>
                </a:solidFill>
                <a:effectLst/>
                <a:uLnTx/>
                <a:uFillTx/>
                <a:latin typeface="+mn-lt"/>
                <a:ea typeface="+mn-ea"/>
                <a:cs typeface="+mn-cs"/>
              </a:endParaRPr>
            </a:p>
          </p:txBody>
        </p:sp>
        <p:cxnSp>
          <p:nvCxnSpPr>
            <p:cNvPr id="21" name="直接连接符 20"/>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pic>
        <p:nvPicPr>
          <p:cNvPr id="2056" name="Picture 14" descr="2008414122433361_2"/>
          <p:cNvPicPr>
            <a:picLocks noChangeAspect="1"/>
          </p:cNvPicPr>
          <p:nvPr userDrawn="1"/>
        </p:nvPicPr>
        <p:blipFill>
          <a:blip r:embed="rId3"/>
          <a:stretch>
            <a:fillRect/>
          </a:stretch>
        </p:blipFill>
        <p:spPr>
          <a:xfrm>
            <a:off x="0" y="2514600"/>
            <a:ext cx="2519363" cy="2482850"/>
          </a:xfrm>
          <a:prstGeom prst="rect">
            <a:avLst/>
          </a:prstGeom>
          <a:noFill/>
          <a:ln w="9525">
            <a:noFill/>
          </a:ln>
        </p:spPr>
      </p:pic>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pPr fontAlgn="auto"/>
            <a:r>
              <a:rPr kumimoji="0" lang="zh-CN" altLang="en-US" strike="noStrike" noProof="1"/>
              <a:t>单击此处编辑母版标题样式</a:t>
            </a:r>
            <a:endParaRPr kumimoji="0" lang="en-US" strike="noStrike" noProof="1"/>
          </a:p>
        </p:txBody>
      </p:sp>
      <p:sp>
        <p:nvSpPr>
          <p:cNvPr id="17"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fontAlgn="auto"/>
            <a:r>
              <a:rPr kumimoji="0" lang="zh-CN" altLang="en-US" strike="noStrike" noProof="1"/>
              <a:t>单击此处编辑母版副标题样式</a:t>
            </a:r>
            <a:endParaRPr kumimoji="0" lang="en-US" strike="noStrike" noProof="1"/>
          </a:p>
        </p:txBody>
      </p:sp>
      <p:sp>
        <p:nvSpPr>
          <p:cNvPr id="24" name="日期占位符 29"/>
          <p:cNvSpPr>
            <a:spLocks noGrp="1"/>
          </p:cNvSpPr>
          <p:nvPr>
            <p:ph type="dt" sz="half" idx="2"/>
          </p:nvPr>
        </p:nvSpPr>
        <p:spPr>
          <a:xfrm>
            <a:off x="6727825" y="6408738"/>
            <a:ext cx="1919288" cy="365125"/>
          </a:xfrm>
          <a:prstGeom prst="rect">
            <a:avLst/>
          </a:prstGeom>
        </p:spPr>
        <p:txBody>
          <a:bodyPr vert="horz" anchor="b"/>
          <a:lstStyle>
            <a:lvl1pPr>
              <a:defRPr>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srgbClr val="FFFFFF"/>
                </a:solidFill>
                <a:effectLst/>
                <a:uLnTx/>
                <a:uFillTx/>
                <a:latin typeface="+mn-lt"/>
                <a:ea typeface="+mn-ea"/>
                <a:cs typeface="+mn-cs"/>
              </a:rPr>
              <a:t>10/16/2022</a:t>
            </a:fld>
            <a:endParaRPr kumimoji="0" lang="en-US" sz="1000" b="0" i="0" u="none" strike="noStrike" kern="1200" cap="none" spc="0" normalizeH="0" baseline="0" noProof="0" dirty="0">
              <a:ln>
                <a:noFill/>
              </a:ln>
              <a:solidFill>
                <a:srgbClr val="FFFFFF"/>
              </a:solidFill>
              <a:effectLst/>
              <a:uLnTx/>
              <a:uFillTx/>
              <a:latin typeface="+mn-lt"/>
              <a:ea typeface="+mn-ea"/>
              <a:cs typeface="+mn-cs"/>
            </a:endParaRPr>
          </a:p>
        </p:txBody>
      </p:sp>
      <p:sp>
        <p:nvSpPr>
          <p:cNvPr id="25" name="页脚占位符 18"/>
          <p:cNvSpPr>
            <a:spLocks noGrp="1"/>
          </p:cNvSpPr>
          <p:nvPr>
            <p:ph type="ftr" sz="quarter" idx="3"/>
          </p:nvPr>
        </p:nvSpPr>
        <p:spPr>
          <a:xfrm>
            <a:off x="4379913" y="6408738"/>
            <a:ext cx="2351088" cy="365125"/>
          </a:xfrm>
          <a:prstGeom prst="rect">
            <a:avLst/>
          </a:prstGeom>
        </p:spPr>
        <p:txBody>
          <a:bodyPr vert="horz" anchor="b"/>
          <a:lstStyle>
            <a:lvl1pPr>
              <a:defRPr>
                <a:solidFill>
                  <a:schemeClr val="accent1">
                    <a:tint val="2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rgbClr val="2DA2BF">
                  <a:tint val="20000"/>
                </a:srgbClr>
              </a:solidFill>
              <a:effectLst/>
              <a:uLnTx/>
              <a:uFillTx/>
              <a:latin typeface="+mn-lt"/>
              <a:ea typeface="+mn-ea"/>
              <a:cs typeface="+mn-cs"/>
            </a:endParaRPr>
          </a:p>
        </p:txBody>
      </p:sp>
      <p:sp>
        <p:nvSpPr>
          <p:cNvPr id="26" name="灯片编号占位符 26"/>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solidFill>
                  <a:srgbClr val="FFFFFF"/>
                </a:solidFill>
                <a:latin typeface="Arial" panose="020B0604020202020204" pitchFamily="34" charset="0"/>
                <a:ea typeface="宋体" panose="02010600030101010101" pitchFamily="2" charset="-122"/>
                <a:cs typeface="+mn-cs"/>
              </a:rPr>
              <a:t>‹#›</a:t>
            </a:fld>
            <a:endParaRPr lang="en-US" altLang="zh-CN" strike="noStrike" noProof="1">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kumimoji="0" lang="zh-CN" altLang="en-US" strike="noStrike" noProof="1"/>
              <a:t>单击此处编辑母版标题样式</a:t>
            </a:r>
            <a:endParaRPr kumimoji="0" lang="en-US" strike="noStrike" noProof="1"/>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fontAlgn="auto" latinLnBrk="0" hangingPunct="1"/>
            <a:r>
              <a:rPr lang="zh-CN" altLang="en-US" strike="noStrike" noProof="1"/>
              <a:t>单击此处编辑母版文本样式</a:t>
            </a:r>
          </a:p>
          <a:p>
            <a:pPr lvl="1" eaLnBrk="1" fontAlgn="auto" latinLnBrk="0" hangingPunct="1"/>
            <a:r>
              <a:rPr lang="zh-CN" altLang="en-US" strike="noStrike" noProof="1"/>
              <a:t>第二级</a:t>
            </a:r>
          </a:p>
          <a:p>
            <a:pPr lvl="2" eaLnBrk="1" fontAlgn="auto" latinLnBrk="0" hangingPunct="1"/>
            <a:r>
              <a:rPr lang="zh-CN" altLang="en-US" strike="noStrike" noProof="1"/>
              <a:t>第三级</a:t>
            </a:r>
          </a:p>
          <a:p>
            <a:pPr lvl="3" eaLnBrk="1" fontAlgn="auto" latinLnBrk="0" hangingPunct="1"/>
            <a:r>
              <a:rPr lang="zh-CN" altLang="en-US" strike="noStrike" noProof="1"/>
              <a:t>第四级</a:t>
            </a:r>
          </a:p>
          <a:p>
            <a:pPr lvl="4" eaLnBrk="1" fontAlgn="auto" latinLnBrk="0" hangingPunct="1"/>
            <a:r>
              <a:rPr lang="zh-CN" altLang="en-US" strike="noStrike" noProof="1"/>
              <a:t>第五级</a:t>
            </a:r>
            <a:endParaRPr kumimoji="0" lang="en-US" strike="noStrike" noProof="1"/>
          </a:p>
        </p:txBody>
      </p:sp>
      <p:sp>
        <p:nvSpPr>
          <p:cNvPr id="11" name="日期占位符 3"/>
          <p:cNvSpPr>
            <a:spLocks noGrp="1"/>
          </p:cNvSpPr>
          <p:nvPr>
            <p:ph type="dt" sz="half" idx="2"/>
          </p:nvPr>
        </p:nvSpPr>
        <p:spPr>
          <a:xfrm>
            <a:off x="6727825" y="6408738"/>
            <a:ext cx="1919288" cy="365125"/>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black"/>
                </a:solidFill>
                <a:effectLst/>
                <a:uLnTx/>
                <a:uFillTx/>
                <a:latin typeface="+mn-lt"/>
                <a:ea typeface="+mn-ea"/>
                <a:cs typeface="+mn-cs"/>
              </a:rPr>
              <a:t>10/16/2022</a:t>
            </a:fld>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6" name="页脚占位符 4"/>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7" name="灯片编号占位符 5"/>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pPr fontAlgn="auto"/>
            <a:r>
              <a:rPr kumimoji="0" lang="zh-CN" altLang="en-US" strike="noStrike" noProof="1"/>
              <a:t>单击此处编辑母版标题样式</a:t>
            </a:r>
            <a:endParaRPr kumimoji="0" lang="en-US" strike="noStrike" noProof="1"/>
          </a:p>
        </p:txBody>
      </p:sp>
      <p:sp>
        <p:nvSpPr>
          <p:cNvPr id="3" name="竖排文字占位符 2"/>
          <p:cNvSpPr>
            <a:spLocks noGrp="1"/>
          </p:cNvSpPr>
          <p:nvPr>
            <p:ph type="body" orient="vert" idx="1"/>
          </p:nvPr>
        </p:nvSpPr>
        <p:spPr>
          <a:xfrm>
            <a:off x="457200" y="274641"/>
            <a:ext cx="6324600" cy="5592760"/>
          </a:xfrm>
        </p:spPr>
        <p:txBody>
          <a:bodyPr vert="eaVert"/>
          <a:lstStyle/>
          <a:p>
            <a:pPr lvl="0" eaLnBrk="1" fontAlgn="auto" latinLnBrk="0" hangingPunct="1"/>
            <a:r>
              <a:rPr lang="zh-CN" altLang="en-US" strike="noStrike" noProof="1"/>
              <a:t>单击此处编辑母版文本样式</a:t>
            </a:r>
          </a:p>
          <a:p>
            <a:pPr lvl="1" eaLnBrk="1" fontAlgn="auto" latinLnBrk="0" hangingPunct="1"/>
            <a:r>
              <a:rPr lang="zh-CN" altLang="en-US" strike="noStrike" noProof="1"/>
              <a:t>第二级</a:t>
            </a:r>
          </a:p>
          <a:p>
            <a:pPr lvl="2" eaLnBrk="1" fontAlgn="auto" latinLnBrk="0" hangingPunct="1"/>
            <a:r>
              <a:rPr lang="zh-CN" altLang="en-US" strike="noStrike" noProof="1"/>
              <a:t>第三级</a:t>
            </a:r>
          </a:p>
          <a:p>
            <a:pPr lvl="3" eaLnBrk="1" fontAlgn="auto" latinLnBrk="0" hangingPunct="1"/>
            <a:r>
              <a:rPr lang="zh-CN" altLang="en-US" strike="noStrike" noProof="1"/>
              <a:t>第四级</a:t>
            </a:r>
          </a:p>
          <a:p>
            <a:pPr lvl="4" eaLnBrk="1" fontAlgn="auto" latinLnBrk="0" hangingPunct="1"/>
            <a:r>
              <a:rPr lang="zh-CN" altLang="en-US" strike="noStrike" noProof="1"/>
              <a:t>第五级</a:t>
            </a:r>
            <a:endParaRPr kumimoji="0" lang="en-US" strike="noStrike" noProof="1"/>
          </a:p>
        </p:txBody>
      </p:sp>
      <p:sp>
        <p:nvSpPr>
          <p:cNvPr id="11" name="日期占位符 3"/>
          <p:cNvSpPr>
            <a:spLocks noGrp="1"/>
          </p:cNvSpPr>
          <p:nvPr>
            <p:ph type="dt" sz="half" idx="2"/>
          </p:nvPr>
        </p:nvSpPr>
        <p:spPr>
          <a:xfrm>
            <a:off x="6727825" y="6408738"/>
            <a:ext cx="1919288" cy="365125"/>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black"/>
                </a:solidFill>
                <a:effectLst/>
                <a:uLnTx/>
                <a:uFillTx/>
                <a:latin typeface="+mn-lt"/>
                <a:ea typeface="+mn-ea"/>
                <a:cs typeface="+mn-cs"/>
              </a:rPr>
              <a:t>10/16/2022</a:t>
            </a:fld>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6" name="页脚占位符 4"/>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7" name="灯片编号占位符 5"/>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50938" y="242888"/>
            <a:ext cx="7793037" cy="622300"/>
          </a:xfrm>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611188" y="1196975"/>
            <a:ext cx="8343900" cy="2390775"/>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文本占位符 3"/>
          <p:cNvSpPr>
            <a:spLocks noGrp="1"/>
          </p:cNvSpPr>
          <p:nvPr>
            <p:ph type="body" sz="half" idx="2"/>
          </p:nvPr>
        </p:nvSpPr>
        <p:spPr>
          <a:xfrm>
            <a:off x="611188" y="3740150"/>
            <a:ext cx="8343900" cy="239236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44213AF-26F6-41FA-8D85-E2C5388D6E58}" type="datetimeFigureOut">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10/16/2022</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lstStyle/>
          <a:p>
            <a:pPr lvl="0" fontAlgn="base">
              <a:buNone/>
            </a:pPr>
            <a:fld id="{9A0DB2DC-4C9A-4742-B13C-FB6460FD3503}" type="slidenum">
              <a:rPr lang="en-US" altLang="zh-CN" strike="noStrike" noProof="1" dirty="0">
                <a:latin typeface="Arial" panose="020B0604020202020204" pitchFamily="34" charset="0"/>
                <a:ea typeface="黑体" panose="02010609060101010101" pitchFamily="49" charset="-122"/>
                <a:cs typeface="+mn-cs"/>
              </a:rPr>
              <a:t>‹#›</a:t>
            </a:fld>
            <a:endParaRPr lang="en-US" altLang="zh-CN" strike="noStrike" noProof="1">
              <a:latin typeface="Lucida Sans Unicode" panose="020B0602030504020204" pitchFamily="34" charset="0"/>
              <a:ea typeface="黑体" panose="02010609060101010101" pitchFamily="49"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42888"/>
            <a:ext cx="7793037" cy="622300"/>
          </a:xfrm>
        </p:spPr>
        <p:txBody>
          <a:bodyPr/>
          <a:lstStyle/>
          <a:p>
            <a:pPr fontAlgn="auto"/>
            <a:r>
              <a:rPr lang="zh-CN" altLang="en-US" strike="noStrike" noProof="1"/>
              <a:t>单击此处编辑母版标题样式</a:t>
            </a:r>
          </a:p>
        </p:txBody>
      </p:sp>
      <p:sp>
        <p:nvSpPr>
          <p:cNvPr id="3" name="文本占位符 2"/>
          <p:cNvSpPr>
            <a:spLocks noGrp="1"/>
          </p:cNvSpPr>
          <p:nvPr>
            <p:ph type="body" sz="half" idx="1"/>
          </p:nvPr>
        </p:nvSpPr>
        <p:spPr>
          <a:xfrm>
            <a:off x="611188" y="1196975"/>
            <a:ext cx="4095750" cy="493553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859338" y="1196975"/>
            <a:ext cx="4095750" cy="493553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44213AF-26F6-41FA-8D85-E2C5388D6E58}" type="datetimeFigureOut">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10/16/2022</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lstStyle/>
          <a:p>
            <a:pPr lvl="0" fontAlgn="base">
              <a:buNone/>
            </a:pPr>
            <a:fld id="{9A0DB2DC-4C9A-4742-B13C-FB6460FD3503}" type="slidenum">
              <a:rPr lang="en-US" altLang="zh-CN" strike="noStrike" noProof="1" dirty="0">
                <a:latin typeface="Arial" panose="020B0604020202020204" pitchFamily="34" charset="0"/>
                <a:ea typeface="黑体" panose="02010609060101010101" pitchFamily="49" charset="-122"/>
                <a:cs typeface="+mn-cs"/>
              </a:rPr>
              <a:t>‹#›</a:t>
            </a:fld>
            <a:endParaRPr lang="en-US" altLang="zh-CN" strike="noStrike" noProof="1">
              <a:latin typeface="Lucida Sans Unicode" panose="020B0602030504020204" pitchFamily="34" charset="0"/>
              <a:ea typeface="黑体" panose="02010609060101010101" pitchFamily="49"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150938" y="242888"/>
            <a:ext cx="7793037" cy="622300"/>
          </a:xfrm>
        </p:spPr>
        <p:txBody>
          <a:bodyPr/>
          <a:lstStyle/>
          <a:p>
            <a:pPr fontAlgn="auto"/>
            <a:r>
              <a:rPr lang="zh-CN" altLang="en-US" strike="noStrike" noProof="1"/>
              <a:t>单击此处编辑母版标题样式</a:t>
            </a:r>
          </a:p>
        </p:txBody>
      </p:sp>
      <p:sp>
        <p:nvSpPr>
          <p:cNvPr id="3" name="文本占位符 2"/>
          <p:cNvSpPr>
            <a:spLocks noGrp="1"/>
          </p:cNvSpPr>
          <p:nvPr>
            <p:ph type="body" sz="half" idx="1"/>
          </p:nvPr>
        </p:nvSpPr>
        <p:spPr>
          <a:xfrm>
            <a:off x="611188" y="1196975"/>
            <a:ext cx="8343900" cy="2390775"/>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611188" y="3740150"/>
            <a:ext cx="8343900" cy="239236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44213AF-26F6-41FA-8D85-E2C5388D6E58}" type="datetimeFigureOut">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10/16/2022</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lstStyle/>
          <a:p>
            <a:pPr lvl="0" fontAlgn="base">
              <a:buNone/>
            </a:pPr>
            <a:fld id="{9A0DB2DC-4C9A-4742-B13C-FB6460FD3503}" type="slidenum">
              <a:rPr lang="en-US" altLang="zh-CN" strike="noStrike" noProof="1" dirty="0">
                <a:latin typeface="Arial" panose="020B0604020202020204" pitchFamily="34" charset="0"/>
                <a:ea typeface="黑体" panose="02010609060101010101" pitchFamily="49" charset="-122"/>
                <a:cs typeface="+mn-cs"/>
              </a:rPr>
              <a:t>‹#›</a:t>
            </a:fld>
            <a:endParaRPr lang="en-US" altLang="zh-CN" strike="noStrike" noProof="1">
              <a:latin typeface="Lucida Sans Unicode" panose="020B0602030504020204" pitchFamily="34" charset="0"/>
              <a:ea typeface="黑体" panose="02010609060101010101" pitchFamily="49"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040CE92-DC55-44C1-B2EF-7A08E671E588}"/>
              </a:ext>
            </a:extLst>
          </p:cNvPr>
          <p:cNvGrpSpPr/>
          <p:nvPr userDrawn="1"/>
        </p:nvGrpSpPr>
        <p:grpSpPr>
          <a:xfrm>
            <a:off x="7543802" y="283830"/>
            <a:ext cx="1350168" cy="510539"/>
            <a:chOff x="4781552" y="1979279"/>
            <a:chExt cx="1800224" cy="510539"/>
          </a:xfrm>
        </p:grpSpPr>
        <p:pic>
          <p:nvPicPr>
            <p:cNvPr id="8" name="图片 7">
              <a:extLst>
                <a:ext uri="{FF2B5EF4-FFF2-40B4-BE49-F238E27FC236}">
                  <a16:creationId xmlns:a16="http://schemas.microsoft.com/office/drawing/2014/main" id="{C315EE88-6569-475C-8610-637FBF5D3DC1}"/>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114" t="3154" r="7045" b="25108"/>
            <a:stretch/>
          </p:blipFill>
          <p:spPr>
            <a:xfrm>
              <a:off x="4781552" y="1979279"/>
              <a:ext cx="581024" cy="510539"/>
            </a:xfrm>
            <a:prstGeom prst="rect">
              <a:avLst/>
            </a:prstGeom>
          </p:spPr>
        </p:pic>
        <p:pic>
          <p:nvPicPr>
            <p:cNvPr id="9" name="图片 8">
              <a:extLst>
                <a:ext uri="{FF2B5EF4-FFF2-40B4-BE49-F238E27FC236}">
                  <a16:creationId xmlns:a16="http://schemas.microsoft.com/office/drawing/2014/main" id="{BFD25837-3BBF-4AE4-847E-3C890673E5FF}"/>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7219" t="75159" r="17863" b="2623"/>
            <a:stretch/>
          </p:blipFill>
          <p:spPr>
            <a:xfrm>
              <a:off x="5362576" y="2012632"/>
              <a:ext cx="1219200" cy="443832"/>
            </a:xfrm>
            <a:prstGeom prst="rect">
              <a:avLst/>
            </a:prstGeom>
          </p:spPr>
        </p:pic>
      </p:grpSp>
      <p:grpSp>
        <p:nvGrpSpPr>
          <p:cNvPr id="10" name="组合 9">
            <a:extLst>
              <a:ext uri="{FF2B5EF4-FFF2-40B4-BE49-F238E27FC236}">
                <a16:creationId xmlns:a16="http://schemas.microsoft.com/office/drawing/2014/main" id="{C238D7A1-E528-46E4-AA25-14403AA667BA}"/>
              </a:ext>
            </a:extLst>
          </p:cNvPr>
          <p:cNvGrpSpPr/>
          <p:nvPr userDrawn="1"/>
        </p:nvGrpSpPr>
        <p:grpSpPr>
          <a:xfrm>
            <a:off x="167478" y="100449"/>
            <a:ext cx="399929" cy="769620"/>
            <a:chOff x="-588201" y="-3280"/>
            <a:chExt cx="3636201" cy="5248100"/>
          </a:xfrm>
          <a:solidFill>
            <a:schemeClr val="bg1">
              <a:lumMod val="95000"/>
              <a:alpha val="76000"/>
            </a:schemeClr>
          </a:solidFill>
        </p:grpSpPr>
        <p:sp>
          <p:nvSpPr>
            <p:cNvPr id="11" name="圆角矩形 115">
              <a:extLst>
                <a:ext uri="{FF2B5EF4-FFF2-40B4-BE49-F238E27FC236}">
                  <a16:creationId xmlns:a16="http://schemas.microsoft.com/office/drawing/2014/main" id="{5F34A1F1-AF45-4293-B46D-B8DCAC7D455C}"/>
                </a:ext>
              </a:extLst>
            </p:cNvPr>
            <p:cNvSpPr/>
            <p:nvPr/>
          </p:nvSpPr>
          <p:spPr>
            <a:xfrm rot="18900000" flipH="1">
              <a:off x="-547922" y="-3280"/>
              <a:ext cx="1706151" cy="1706151"/>
            </a:xfrm>
            <a:prstGeom prst="roundRect">
              <a:avLst>
                <a:gd name="adj" fmla="val 76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50000"/>
                    <a:lumOff val="50000"/>
                  </a:schemeClr>
                </a:solidFill>
              </a:endParaRPr>
            </a:p>
          </p:txBody>
        </p:sp>
        <p:sp>
          <p:nvSpPr>
            <p:cNvPr id="12" name="圆角矩形 117">
              <a:extLst>
                <a:ext uri="{FF2B5EF4-FFF2-40B4-BE49-F238E27FC236}">
                  <a16:creationId xmlns:a16="http://schemas.microsoft.com/office/drawing/2014/main" id="{C36596B7-C41B-46BC-BAC4-D3533666AC67}"/>
                </a:ext>
              </a:extLst>
            </p:cNvPr>
            <p:cNvSpPr/>
            <p:nvPr/>
          </p:nvSpPr>
          <p:spPr>
            <a:xfrm rot="18900000" flipH="1">
              <a:off x="-588201" y="2491933"/>
              <a:ext cx="1706151" cy="1706151"/>
            </a:xfrm>
            <a:prstGeom prst="roundRect">
              <a:avLst>
                <a:gd name="adj" fmla="val 76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50000"/>
                    <a:lumOff val="50000"/>
                  </a:schemeClr>
                </a:solidFill>
              </a:endParaRPr>
            </a:p>
          </p:txBody>
        </p:sp>
        <p:sp>
          <p:nvSpPr>
            <p:cNvPr id="13" name="圆角矩形 118">
              <a:extLst>
                <a:ext uri="{FF2B5EF4-FFF2-40B4-BE49-F238E27FC236}">
                  <a16:creationId xmlns:a16="http://schemas.microsoft.com/office/drawing/2014/main" id="{82B260B2-C340-4628-9CC5-7A9588BEA8BD}"/>
                </a:ext>
              </a:extLst>
            </p:cNvPr>
            <p:cNvSpPr/>
            <p:nvPr/>
          </p:nvSpPr>
          <p:spPr>
            <a:xfrm rot="18900000" flipH="1">
              <a:off x="938286" y="1069990"/>
              <a:ext cx="2109714" cy="2109715"/>
            </a:xfrm>
            <a:prstGeom prst="roundRect">
              <a:avLst>
                <a:gd name="adj" fmla="val 76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50000"/>
                    <a:lumOff val="50000"/>
                    <a:alpha val="25000"/>
                  </a:schemeClr>
                </a:solidFill>
              </a:endParaRPr>
            </a:p>
          </p:txBody>
        </p:sp>
        <p:sp>
          <p:nvSpPr>
            <p:cNvPr id="14" name="圆角矩形 119">
              <a:extLst>
                <a:ext uri="{FF2B5EF4-FFF2-40B4-BE49-F238E27FC236}">
                  <a16:creationId xmlns:a16="http://schemas.microsoft.com/office/drawing/2014/main" id="{266A91FF-4193-411E-A2C8-6D279BEFCFBC}"/>
                </a:ext>
              </a:extLst>
            </p:cNvPr>
            <p:cNvSpPr/>
            <p:nvPr/>
          </p:nvSpPr>
          <p:spPr>
            <a:xfrm rot="18900000" flipH="1">
              <a:off x="843493" y="3847142"/>
              <a:ext cx="1397678" cy="1397678"/>
            </a:xfrm>
            <a:prstGeom prst="roundRect">
              <a:avLst>
                <a:gd name="adj" fmla="val 76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50000"/>
                    <a:lumOff val="50000"/>
                  </a:schemeClr>
                </a:solidFill>
              </a:endParaRPr>
            </a:p>
          </p:txBody>
        </p:sp>
      </p:grpSp>
      <p:grpSp>
        <p:nvGrpSpPr>
          <p:cNvPr id="15" name="组合 14">
            <a:extLst>
              <a:ext uri="{FF2B5EF4-FFF2-40B4-BE49-F238E27FC236}">
                <a16:creationId xmlns:a16="http://schemas.microsoft.com/office/drawing/2014/main" id="{976BDDA2-394D-4321-8755-4D43AABE2980}"/>
              </a:ext>
            </a:extLst>
          </p:cNvPr>
          <p:cNvGrpSpPr/>
          <p:nvPr userDrawn="1"/>
        </p:nvGrpSpPr>
        <p:grpSpPr>
          <a:xfrm>
            <a:off x="230093" y="100449"/>
            <a:ext cx="395499" cy="466776"/>
            <a:chOff x="306790" y="100449"/>
            <a:chExt cx="527332" cy="466776"/>
          </a:xfrm>
        </p:grpSpPr>
        <p:sp>
          <p:nvSpPr>
            <p:cNvPr id="16" name="圆角矩形 115">
              <a:extLst>
                <a:ext uri="{FF2B5EF4-FFF2-40B4-BE49-F238E27FC236}">
                  <a16:creationId xmlns:a16="http://schemas.microsoft.com/office/drawing/2014/main" id="{84A80BCA-14C0-4764-9A7F-6454998774CC}"/>
                </a:ext>
              </a:extLst>
            </p:cNvPr>
            <p:cNvSpPr/>
            <p:nvPr/>
          </p:nvSpPr>
          <p:spPr>
            <a:xfrm rot="18900000" flipH="1">
              <a:off x="306790" y="100449"/>
              <a:ext cx="250203" cy="250202"/>
            </a:xfrm>
            <a:prstGeom prst="roundRect">
              <a:avLst>
                <a:gd name="adj" fmla="val 76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50000"/>
                    <a:lumOff val="50000"/>
                  </a:schemeClr>
                </a:solidFill>
              </a:endParaRPr>
            </a:p>
          </p:txBody>
        </p:sp>
        <p:sp>
          <p:nvSpPr>
            <p:cNvPr id="17" name="圆角矩形 118">
              <a:extLst>
                <a:ext uri="{FF2B5EF4-FFF2-40B4-BE49-F238E27FC236}">
                  <a16:creationId xmlns:a16="http://schemas.microsoft.com/office/drawing/2014/main" id="{F32DA2FB-6953-49F2-8A87-0D1C563F5B49}"/>
                </a:ext>
              </a:extLst>
            </p:cNvPr>
            <p:cNvSpPr/>
            <p:nvPr/>
          </p:nvSpPr>
          <p:spPr>
            <a:xfrm rot="18900000" flipH="1">
              <a:off x="524738" y="257842"/>
              <a:ext cx="309384" cy="309383"/>
            </a:xfrm>
            <a:prstGeom prst="roundRect">
              <a:avLst>
                <a:gd name="adj" fmla="val 7678"/>
              </a:avLst>
            </a:prstGeom>
            <a:solidFill>
              <a:srgbClr val="018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50000"/>
                    <a:lumOff val="50000"/>
                    <a:alpha val="25000"/>
                  </a:schemeClr>
                </a:solidFill>
              </a:endParaRPr>
            </a:p>
          </p:txBody>
        </p:sp>
      </p:grpSp>
      <p:grpSp>
        <p:nvGrpSpPr>
          <p:cNvPr id="18" name="组合 17">
            <a:extLst>
              <a:ext uri="{FF2B5EF4-FFF2-40B4-BE49-F238E27FC236}">
                <a16:creationId xmlns:a16="http://schemas.microsoft.com/office/drawing/2014/main" id="{F730E653-F620-4076-B551-D50204684BA9}"/>
              </a:ext>
            </a:extLst>
          </p:cNvPr>
          <p:cNvGrpSpPr/>
          <p:nvPr userDrawn="1"/>
        </p:nvGrpSpPr>
        <p:grpSpPr>
          <a:xfrm>
            <a:off x="225664" y="466366"/>
            <a:ext cx="311189" cy="403702"/>
            <a:chOff x="300884" y="466366"/>
            <a:chExt cx="414919" cy="403702"/>
          </a:xfrm>
        </p:grpSpPr>
        <p:sp>
          <p:nvSpPr>
            <p:cNvPr id="19" name="圆角矩形 117">
              <a:extLst>
                <a:ext uri="{FF2B5EF4-FFF2-40B4-BE49-F238E27FC236}">
                  <a16:creationId xmlns:a16="http://schemas.microsoft.com/office/drawing/2014/main" id="{7E5C5533-E614-44C6-9D0A-D973A6E9BABE}"/>
                </a:ext>
              </a:extLst>
            </p:cNvPr>
            <p:cNvSpPr/>
            <p:nvPr/>
          </p:nvSpPr>
          <p:spPr>
            <a:xfrm rot="18900000" flipH="1">
              <a:off x="300884" y="466366"/>
              <a:ext cx="250203" cy="250202"/>
            </a:xfrm>
            <a:prstGeom prst="roundRect">
              <a:avLst>
                <a:gd name="adj" fmla="val 7678"/>
              </a:avLst>
            </a:prstGeom>
            <a:solidFill>
              <a:srgbClr val="018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50000"/>
                    <a:lumOff val="50000"/>
                  </a:schemeClr>
                </a:solidFill>
              </a:endParaRPr>
            </a:p>
          </p:txBody>
        </p:sp>
        <p:sp>
          <p:nvSpPr>
            <p:cNvPr id="20" name="圆角矩形 119">
              <a:extLst>
                <a:ext uri="{FF2B5EF4-FFF2-40B4-BE49-F238E27FC236}">
                  <a16:creationId xmlns:a16="http://schemas.microsoft.com/office/drawing/2014/main" id="{D33EB4F9-C1E2-4C31-A6C9-74D5C0415959}"/>
                </a:ext>
              </a:extLst>
            </p:cNvPr>
            <p:cNvSpPr/>
            <p:nvPr/>
          </p:nvSpPr>
          <p:spPr>
            <a:xfrm rot="18900000" flipH="1">
              <a:off x="510837" y="665103"/>
              <a:ext cx="204966" cy="204965"/>
            </a:xfrm>
            <a:prstGeom prst="roundRect">
              <a:avLst>
                <a:gd name="adj" fmla="val 7678"/>
              </a:avLst>
            </a:prstGeom>
            <a:solidFill>
              <a:srgbClr val="018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50000"/>
                    <a:lumOff val="50000"/>
                  </a:schemeClr>
                </a:solidFill>
              </a:endParaRPr>
            </a:p>
          </p:txBody>
        </p:sp>
      </p:grpSp>
      <p:cxnSp>
        <p:nvCxnSpPr>
          <p:cNvPr id="21" name="直接连接符 20">
            <a:extLst>
              <a:ext uri="{FF2B5EF4-FFF2-40B4-BE49-F238E27FC236}">
                <a16:creationId xmlns:a16="http://schemas.microsoft.com/office/drawing/2014/main" id="{74A29B23-A776-4DF2-9DDB-E0971B77AB6E}"/>
              </a:ext>
            </a:extLst>
          </p:cNvPr>
          <p:cNvCxnSpPr>
            <a:cxnSpLocks/>
          </p:cNvCxnSpPr>
          <p:nvPr userDrawn="1"/>
        </p:nvCxnSpPr>
        <p:spPr>
          <a:xfrm flipH="1">
            <a:off x="659783" y="-54769"/>
            <a:ext cx="312413" cy="824389"/>
          </a:xfrm>
          <a:prstGeom prst="line">
            <a:avLst/>
          </a:prstGeom>
          <a:ln>
            <a:solidFill>
              <a:srgbClr val="007C36"/>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2A04DD6-7C53-4440-8FA4-8696BAE129A4}"/>
              </a:ext>
            </a:extLst>
          </p:cNvPr>
          <p:cNvCxnSpPr>
            <a:cxnSpLocks/>
          </p:cNvCxnSpPr>
          <p:nvPr userDrawn="1"/>
        </p:nvCxnSpPr>
        <p:spPr>
          <a:xfrm flipH="1">
            <a:off x="875109" y="-38100"/>
            <a:ext cx="157844" cy="416513"/>
          </a:xfrm>
          <a:prstGeom prst="line">
            <a:avLst/>
          </a:prstGeom>
          <a:ln w="31750">
            <a:solidFill>
              <a:srgbClr val="007C36"/>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B7D151B-683D-456B-BED4-3F74D8C6E341}"/>
              </a:ext>
            </a:extLst>
          </p:cNvPr>
          <p:cNvCxnSpPr>
            <a:cxnSpLocks/>
          </p:cNvCxnSpPr>
          <p:nvPr userDrawn="1"/>
        </p:nvCxnSpPr>
        <p:spPr>
          <a:xfrm>
            <a:off x="682138" y="912518"/>
            <a:ext cx="810943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46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49" presetClass="path" presetSubtype="0" accel="50000" decel="50000" fill="hold" nodeType="withEffect">
                                  <p:stCondLst>
                                    <p:cond delay="0"/>
                                  </p:stCondLst>
                                  <p:childTnLst>
                                    <p:animMotion origin="layout" path="M -0.01588 -0.0243 L -4.79167E-6 -1.11111E-6 " pathEditMode="relative" rAng="0" ptsTypes="AA">
                                      <p:cBhvr>
                                        <p:cTn id="12" dur="1500" fill="hold"/>
                                        <p:tgtEl>
                                          <p:spTgt spid="15"/>
                                        </p:tgtEl>
                                        <p:attrNameLst>
                                          <p:attrName>ppt_x</p:attrName>
                                          <p:attrName>ppt_y</p:attrName>
                                        </p:attrNameLst>
                                      </p:cBhvr>
                                      <p:rCtr x="794" y="1204"/>
                                    </p:animMotion>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par>
                                <p:cTn id="16" presetID="49" presetClass="path" presetSubtype="0" accel="50000" decel="50000" fill="hold" nodeType="withEffect">
                                  <p:stCondLst>
                                    <p:cond delay="0"/>
                                  </p:stCondLst>
                                  <p:childTnLst>
                                    <p:animMotion origin="layout" path="M 0.01419 0.02153 L 3.33333E-6 -3.7037E-6 " pathEditMode="relative" rAng="0" ptsTypes="AA">
                                      <p:cBhvr>
                                        <p:cTn id="17" dur="1500" fill="hold"/>
                                        <p:tgtEl>
                                          <p:spTgt spid="18"/>
                                        </p:tgtEl>
                                        <p:attrNameLst>
                                          <p:attrName>ppt_x</p:attrName>
                                          <p:attrName>ppt_y</p:attrName>
                                        </p:attrNameLst>
                                      </p:cBhvr>
                                      <p:rCtr x="-716" y="-1088"/>
                                    </p:animMotion>
                                  </p:childTnLst>
                                </p:cTn>
                              </p:par>
                              <p:par>
                                <p:cTn id="18" presetID="47"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eaLnBrk="1" fontAlgn="auto" latinLnBrk="0" hangingPunct="1"/>
            <a:r>
              <a:rPr lang="zh-CN" altLang="en-US" strike="noStrike" noProof="1"/>
              <a:t>单击此处编辑母版文本样式</a:t>
            </a:r>
          </a:p>
          <a:p>
            <a:pPr lvl="1" eaLnBrk="1" fontAlgn="auto" latinLnBrk="0" hangingPunct="1"/>
            <a:r>
              <a:rPr lang="zh-CN" altLang="en-US" strike="noStrike" noProof="1"/>
              <a:t>第二级</a:t>
            </a:r>
          </a:p>
          <a:p>
            <a:pPr lvl="2" eaLnBrk="1" fontAlgn="auto" latinLnBrk="0" hangingPunct="1"/>
            <a:r>
              <a:rPr lang="zh-CN" altLang="en-US" strike="noStrike" noProof="1"/>
              <a:t>第三级</a:t>
            </a:r>
          </a:p>
          <a:p>
            <a:pPr lvl="3" eaLnBrk="1" fontAlgn="auto" latinLnBrk="0" hangingPunct="1"/>
            <a:r>
              <a:rPr lang="zh-CN" altLang="en-US" strike="noStrike" noProof="1"/>
              <a:t>第四级</a:t>
            </a:r>
          </a:p>
          <a:p>
            <a:pPr lvl="4" eaLnBrk="1" fontAlgn="auto" latinLnBrk="0" hangingPunct="1"/>
            <a:r>
              <a:rPr lang="zh-CN" altLang="en-US" strike="noStrike" noProof="1"/>
              <a:t>第五级</a:t>
            </a:r>
            <a:endParaRPr kumimoji="0" lang="en-US" strike="noStrike" noProof="1"/>
          </a:p>
        </p:txBody>
      </p:sp>
      <p:sp>
        <p:nvSpPr>
          <p:cNvPr id="7" name="标题 6"/>
          <p:cNvSpPr>
            <a:spLocks noGrp="1"/>
          </p:cNvSpPr>
          <p:nvPr>
            <p:ph type="title"/>
          </p:nvPr>
        </p:nvSpPr>
        <p:spPr/>
        <p:txBody>
          <a:bodyPr rtlCol="0"/>
          <a:lstStyle>
            <a:lvl1pPr>
              <a:defRPr>
                <a:latin typeface="Times New Roman" panose="02020603050405020304" pitchFamily="18" charset="0"/>
                <a:cs typeface="Times New Roman" panose="02020603050405020304" pitchFamily="18" charset="0"/>
              </a:defRPr>
            </a:lvl1pPr>
          </a:lstStyle>
          <a:p>
            <a:pPr fontAlgn="auto"/>
            <a:r>
              <a:rPr kumimoji="0" lang="zh-CN" altLang="en-US" strike="noStrike" noProof="1"/>
              <a:t>单击此处编辑母版标题样式</a:t>
            </a:r>
            <a:endParaRPr kumimoji="0" lang="en-US" strike="noStrike" noProof="1"/>
          </a:p>
        </p:txBody>
      </p:sp>
      <p:sp>
        <p:nvSpPr>
          <p:cNvPr id="11" name="日期占位符 3"/>
          <p:cNvSpPr>
            <a:spLocks noGrp="1"/>
          </p:cNvSpPr>
          <p:nvPr>
            <p:ph type="dt" sz="half" idx="2"/>
          </p:nvPr>
        </p:nvSpPr>
        <p:spPr>
          <a:xfrm>
            <a:off x="6727825" y="6408738"/>
            <a:ext cx="1919288" cy="365125"/>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black"/>
                </a:solidFill>
                <a:effectLst/>
                <a:uLnTx/>
                <a:uFillTx/>
                <a:latin typeface="+mn-lt"/>
                <a:ea typeface="+mn-ea"/>
                <a:cs typeface="+mn-cs"/>
              </a:rPr>
              <a:t>10/16/2022</a:t>
            </a:fld>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6" name="页脚占位符 4"/>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7" name="灯片编号占位符 5"/>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11" name="燕尾形 10"/>
          <p:cNvSpPr/>
          <p:nvPr/>
        </p:nvSpPr>
        <p:spPr>
          <a:xfrm>
            <a:off x="3636963" y="3005138"/>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prstClr val="white"/>
              </a:solidFill>
              <a:effectLst/>
              <a:uLnTx/>
              <a:uFillTx/>
              <a:latin typeface="+mn-lt"/>
              <a:ea typeface="+mn-ea"/>
              <a:cs typeface="+mn-cs"/>
            </a:endParaRPr>
          </a:p>
        </p:txBody>
      </p:sp>
      <p:sp>
        <p:nvSpPr>
          <p:cNvPr id="16" name="燕尾形 15"/>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prstClr val="white"/>
              </a:solidFill>
              <a:effectLst/>
              <a:uLnTx/>
              <a:uFillTx/>
              <a:latin typeface="+mn-lt"/>
              <a:ea typeface="+mn-ea"/>
              <a:cs typeface="+mn-cs"/>
            </a:endParaRPr>
          </a:p>
        </p:txBody>
      </p:sp>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pPr fontAlgn="auto"/>
            <a:r>
              <a:rPr kumimoji="0" lang="zh-CN" altLang="en-US" strike="noStrike" noProof="1"/>
              <a:t>单击此处编辑母版标题样式</a:t>
            </a:r>
            <a:endParaRPr kumimoji="0" lang="en-US" strike="noStrike" noProof="1"/>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fontAlgn="auto" latinLnBrk="0" hangingPunct="1"/>
            <a:r>
              <a:rPr kumimoji="0" lang="zh-CN" altLang="en-US" strike="noStrike" noProof="1"/>
              <a:t>单击此处编辑母版文本样式</a:t>
            </a:r>
          </a:p>
        </p:txBody>
      </p:sp>
      <p:sp>
        <p:nvSpPr>
          <p:cNvPr id="17" name="日期占位符 3"/>
          <p:cNvSpPr>
            <a:spLocks noGrp="1"/>
          </p:cNvSpPr>
          <p:nvPr>
            <p:ph type="dt" sz="half" idx="2"/>
          </p:nvPr>
        </p:nvSpPr>
        <p:spPr>
          <a:xfrm>
            <a:off x="6727825" y="6408738"/>
            <a:ext cx="1919288" cy="365125"/>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white"/>
                </a:solidFill>
                <a:effectLst/>
                <a:uLnTx/>
                <a:uFillTx/>
                <a:latin typeface="+mn-lt"/>
                <a:ea typeface="+mn-ea"/>
                <a:cs typeface="+mn-cs"/>
              </a:rPr>
              <a:t>10/16/2022</a:t>
            </a:fld>
            <a:endParaRPr kumimoji="0" lang="en-US" sz="1000" b="0" i="0" u="none" strike="noStrike" kern="1200" cap="none" spc="0" normalizeH="0" baseline="0" noProof="0">
              <a:ln>
                <a:noFill/>
              </a:ln>
              <a:solidFill>
                <a:prstClr val="white"/>
              </a:solidFill>
              <a:effectLst/>
              <a:uLnTx/>
              <a:uFillTx/>
              <a:latin typeface="+mn-lt"/>
              <a:ea typeface="+mn-ea"/>
              <a:cs typeface="+mn-cs"/>
            </a:endParaRPr>
          </a:p>
        </p:txBody>
      </p:sp>
      <p:sp>
        <p:nvSpPr>
          <p:cNvPr id="19" name="页脚占位符 4"/>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white"/>
              </a:solidFill>
              <a:effectLst/>
              <a:uLnTx/>
              <a:uFillTx/>
              <a:latin typeface="+mn-lt"/>
              <a:ea typeface="+mn-ea"/>
              <a:cs typeface="+mn-cs"/>
            </a:endParaRPr>
          </a:p>
        </p:txBody>
      </p:sp>
      <p:sp>
        <p:nvSpPr>
          <p:cNvPr id="20" name="灯片编号占位符 5"/>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solidFill>
                  <a:srgbClr val="FFFFFF"/>
                </a:solidFill>
                <a:latin typeface="Arial" panose="020B0604020202020204" pitchFamily="34" charset="0"/>
                <a:ea typeface="宋体" panose="02010600030101010101" pitchFamily="2" charset="-122"/>
                <a:cs typeface="+mn-cs"/>
              </a:rPr>
              <a:t>‹#›</a:t>
            </a:fld>
            <a:endParaRPr lang="en-US" altLang="zh-CN" strike="noStrike" noProof="1">
              <a:solidFill>
                <a:srgbClr val="FFFFFF"/>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fontAlgn="auto" latinLnBrk="0" hangingPunct="1"/>
            <a:r>
              <a:rPr lang="zh-CN" altLang="en-US" strike="noStrike" noProof="1"/>
              <a:t>单击此处编辑母版文本样式</a:t>
            </a:r>
          </a:p>
          <a:p>
            <a:pPr lvl="1" eaLnBrk="1" fontAlgn="auto" latinLnBrk="0" hangingPunct="1"/>
            <a:r>
              <a:rPr lang="zh-CN" altLang="en-US" strike="noStrike" noProof="1"/>
              <a:t>第二级</a:t>
            </a:r>
          </a:p>
          <a:p>
            <a:pPr lvl="2" eaLnBrk="1" fontAlgn="auto" latinLnBrk="0" hangingPunct="1"/>
            <a:r>
              <a:rPr lang="zh-CN" altLang="en-US" strike="noStrike" noProof="1"/>
              <a:t>第三级</a:t>
            </a:r>
          </a:p>
          <a:p>
            <a:pPr lvl="3" eaLnBrk="1" fontAlgn="auto" latinLnBrk="0" hangingPunct="1"/>
            <a:r>
              <a:rPr lang="zh-CN" altLang="en-US" strike="noStrike" noProof="1"/>
              <a:t>第四级</a:t>
            </a:r>
          </a:p>
          <a:p>
            <a:pPr lvl="4" eaLnBrk="1" fontAlgn="auto" latinLnBrk="0" hangingPunct="1"/>
            <a:r>
              <a:rPr lang="zh-CN" altLang="en-US" strike="noStrike" noProof="1"/>
              <a:t>第五级</a:t>
            </a:r>
            <a:endParaRPr kumimoji="0" lang="en-US" strike="noStrike" noProof="1"/>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fontAlgn="auto" latinLnBrk="0" hangingPunct="1"/>
            <a:r>
              <a:rPr lang="zh-CN" altLang="en-US" strike="noStrike" noProof="1"/>
              <a:t>单击此处编辑母版文本样式</a:t>
            </a:r>
          </a:p>
          <a:p>
            <a:pPr lvl="1" eaLnBrk="1" fontAlgn="auto" latinLnBrk="0" hangingPunct="1"/>
            <a:r>
              <a:rPr lang="zh-CN" altLang="en-US" strike="noStrike" noProof="1"/>
              <a:t>第二级</a:t>
            </a:r>
          </a:p>
          <a:p>
            <a:pPr lvl="2" eaLnBrk="1" fontAlgn="auto" latinLnBrk="0" hangingPunct="1"/>
            <a:r>
              <a:rPr lang="zh-CN" altLang="en-US" strike="noStrike" noProof="1"/>
              <a:t>第三级</a:t>
            </a:r>
          </a:p>
          <a:p>
            <a:pPr lvl="3" eaLnBrk="1" fontAlgn="auto" latinLnBrk="0" hangingPunct="1"/>
            <a:r>
              <a:rPr lang="zh-CN" altLang="en-US" strike="noStrike" noProof="1"/>
              <a:t>第四级</a:t>
            </a:r>
          </a:p>
          <a:p>
            <a:pPr lvl="4" eaLnBrk="1" fontAlgn="auto" latinLnBrk="0" hangingPunct="1"/>
            <a:r>
              <a:rPr lang="zh-CN" altLang="en-US" strike="noStrike" noProof="1"/>
              <a:t>第五级</a:t>
            </a:r>
            <a:endParaRPr kumimoji="0" lang="en-US" strike="noStrike" noProof="1"/>
          </a:p>
        </p:txBody>
      </p:sp>
      <p:sp>
        <p:nvSpPr>
          <p:cNvPr id="8" name="标题 7"/>
          <p:cNvSpPr>
            <a:spLocks noGrp="1"/>
          </p:cNvSpPr>
          <p:nvPr>
            <p:ph type="title"/>
          </p:nvPr>
        </p:nvSpPr>
        <p:spPr/>
        <p:txBody>
          <a:bodyPr rtlCol="0"/>
          <a:lstStyle/>
          <a:p>
            <a:pPr fontAlgn="auto"/>
            <a:r>
              <a:rPr kumimoji="0" lang="zh-CN" altLang="en-US" strike="noStrike" noProof="1"/>
              <a:t>单击此处编辑母版标题样式</a:t>
            </a:r>
            <a:endParaRPr kumimoji="0" lang="en-US" strike="noStrike" noProof="1"/>
          </a:p>
        </p:txBody>
      </p:sp>
      <p:sp>
        <p:nvSpPr>
          <p:cNvPr id="11" name="日期占位符 4"/>
          <p:cNvSpPr>
            <a:spLocks noGrp="1"/>
          </p:cNvSpPr>
          <p:nvPr>
            <p:ph type="dt" sz="half" idx="12"/>
          </p:nvPr>
        </p:nvSpPr>
        <p:spPr>
          <a:xfrm>
            <a:off x="6727825" y="6408738"/>
            <a:ext cx="1919288" cy="365125"/>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white"/>
                </a:solidFill>
                <a:effectLst/>
                <a:uLnTx/>
                <a:uFillTx/>
                <a:latin typeface="+mn-lt"/>
                <a:ea typeface="+mn-ea"/>
                <a:cs typeface="+mn-cs"/>
              </a:rPr>
              <a:t>10/16/2022</a:t>
            </a:fld>
            <a:endParaRPr kumimoji="0" lang="en-US" sz="1000" b="0" i="0" u="none" strike="noStrike" kern="1200" cap="none" spc="0" normalizeH="0" baseline="0" noProof="0">
              <a:ln>
                <a:noFill/>
              </a:ln>
              <a:solidFill>
                <a:prstClr val="white"/>
              </a:solidFill>
              <a:effectLst/>
              <a:uLnTx/>
              <a:uFillTx/>
              <a:latin typeface="+mn-lt"/>
              <a:ea typeface="+mn-ea"/>
              <a:cs typeface="+mn-cs"/>
            </a:endParaRPr>
          </a:p>
        </p:txBody>
      </p:sp>
      <p:sp>
        <p:nvSpPr>
          <p:cNvPr id="16" name="页脚占位符 5"/>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white"/>
              </a:solidFill>
              <a:effectLst/>
              <a:uLnTx/>
              <a:uFillTx/>
              <a:latin typeface="+mn-lt"/>
              <a:ea typeface="+mn-ea"/>
              <a:cs typeface="+mn-cs"/>
            </a:endParaRPr>
          </a:p>
        </p:txBody>
      </p:sp>
      <p:sp>
        <p:nvSpPr>
          <p:cNvPr id="17" name="灯片编号占位符 6"/>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solidFill>
                  <a:srgbClr val="FFFFFF"/>
                </a:solidFill>
                <a:latin typeface="Arial" panose="020B0604020202020204" pitchFamily="34" charset="0"/>
                <a:ea typeface="宋体" panose="02010600030101010101" pitchFamily="2" charset="-122"/>
                <a:cs typeface="+mn-cs"/>
              </a:rPr>
              <a:t>‹#›</a:t>
            </a:fld>
            <a:endParaRPr lang="en-US" altLang="zh-CN" strike="noStrike" noProof="1">
              <a:solidFill>
                <a:srgbClr val="FFFFFF"/>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pPr fontAlgn="auto"/>
            <a:r>
              <a:rPr kumimoji="0" lang="zh-CN" altLang="en-US" strike="noStrike" noProof="1"/>
              <a:t>单击此处编辑母版标题样式</a:t>
            </a:r>
            <a:endParaRPr kumimoji="0" lang="en-US" strike="noStrike" noProof="1"/>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fontAlgn="auto" latinLnBrk="0" hangingPunct="1"/>
            <a:r>
              <a:rPr kumimoji="0" lang="zh-CN" altLang="en-US" strike="noStrike" noProof="1"/>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fontAlgn="auto" latinLnBrk="0" hangingPunct="1"/>
            <a:r>
              <a:rPr kumimoji="0" lang="zh-CN" altLang="en-US" strike="noStrike" noProof="1"/>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fontAlgn="auto" latinLnBrk="0" hangingPunct="1"/>
            <a:r>
              <a:rPr lang="zh-CN" altLang="en-US" strike="noStrike" noProof="1"/>
              <a:t>单击此处编辑母版文本样式</a:t>
            </a:r>
          </a:p>
          <a:p>
            <a:pPr lvl="1" eaLnBrk="1" fontAlgn="auto" latinLnBrk="0" hangingPunct="1"/>
            <a:r>
              <a:rPr lang="zh-CN" altLang="en-US" strike="noStrike" noProof="1"/>
              <a:t>第二级</a:t>
            </a:r>
          </a:p>
          <a:p>
            <a:pPr lvl="2" eaLnBrk="1" fontAlgn="auto" latinLnBrk="0" hangingPunct="1"/>
            <a:r>
              <a:rPr lang="zh-CN" altLang="en-US" strike="noStrike" noProof="1"/>
              <a:t>第三级</a:t>
            </a:r>
          </a:p>
          <a:p>
            <a:pPr lvl="3" eaLnBrk="1" fontAlgn="auto" latinLnBrk="0" hangingPunct="1"/>
            <a:r>
              <a:rPr lang="zh-CN" altLang="en-US" strike="noStrike" noProof="1"/>
              <a:t>第四级</a:t>
            </a:r>
          </a:p>
          <a:p>
            <a:pPr lvl="4" eaLnBrk="1" fontAlgn="auto" latinLnBrk="0" hangingPunct="1"/>
            <a:r>
              <a:rPr lang="zh-CN" altLang="en-US" strike="noStrike" noProof="1"/>
              <a:t>第五级</a:t>
            </a:r>
            <a:endParaRPr kumimoji="0" lang="en-US" strike="noStrike" noProof="1"/>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fontAlgn="auto" latinLnBrk="0" hangingPunct="1"/>
            <a:r>
              <a:rPr lang="zh-CN" altLang="en-US" strike="noStrike" noProof="1"/>
              <a:t>单击此处编辑母版文本样式</a:t>
            </a:r>
          </a:p>
          <a:p>
            <a:pPr lvl="1" eaLnBrk="1" fontAlgn="auto" latinLnBrk="0" hangingPunct="1"/>
            <a:r>
              <a:rPr lang="zh-CN" altLang="en-US" strike="noStrike" noProof="1"/>
              <a:t>第二级</a:t>
            </a:r>
          </a:p>
          <a:p>
            <a:pPr lvl="2" eaLnBrk="1" fontAlgn="auto" latinLnBrk="0" hangingPunct="1"/>
            <a:r>
              <a:rPr lang="zh-CN" altLang="en-US" strike="noStrike" noProof="1"/>
              <a:t>第三级</a:t>
            </a:r>
          </a:p>
          <a:p>
            <a:pPr lvl="3" eaLnBrk="1" fontAlgn="auto" latinLnBrk="0" hangingPunct="1"/>
            <a:r>
              <a:rPr lang="zh-CN" altLang="en-US" strike="noStrike" noProof="1"/>
              <a:t>第四级</a:t>
            </a:r>
          </a:p>
          <a:p>
            <a:pPr lvl="4" eaLnBrk="1" fontAlgn="auto" latinLnBrk="0" hangingPunct="1"/>
            <a:r>
              <a:rPr lang="zh-CN" altLang="en-US" strike="noStrike" noProof="1"/>
              <a:t>第五级</a:t>
            </a:r>
            <a:endParaRPr kumimoji="0" lang="en-US" strike="noStrike" noProof="1"/>
          </a:p>
        </p:txBody>
      </p:sp>
      <p:sp>
        <p:nvSpPr>
          <p:cNvPr id="11" name="日期占位符 6"/>
          <p:cNvSpPr>
            <a:spLocks noGrp="1"/>
          </p:cNvSpPr>
          <p:nvPr>
            <p:ph type="dt" sz="half" idx="12"/>
          </p:nvPr>
        </p:nvSpPr>
        <p:spPr>
          <a:xfrm>
            <a:off x="6727825" y="6408738"/>
            <a:ext cx="1919288" cy="365125"/>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black"/>
                </a:solidFill>
                <a:effectLst/>
                <a:uLnTx/>
                <a:uFillTx/>
                <a:latin typeface="+mn-lt"/>
                <a:ea typeface="+mn-ea"/>
                <a:cs typeface="+mn-cs"/>
              </a:rPr>
              <a:t>10/16/2022</a:t>
            </a:fld>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6" name="页脚占位符 7"/>
          <p:cNvSpPr>
            <a:spLocks noGrp="1"/>
          </p:cNvSpPr>
          <p:nvPr>
            <p:ph type="ftr" sz="quarter" idx="13"/>
          </p:nvPr>
        </p:nvSpPr>
        <p:spPr>
          <a:xfrm>
            <a:off x="4379913" y="6408738"/>
            <a:ext cx="235108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7" name="灯片编号占位符 8"/>
          <p:cNvSpPr>
            <a:spLocks noGrp="1"/>
          </p:cNvSpPr>
          <p:nvPr>
            <p:ph type="sldNum" sz="quarter" idx="1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pPr fontAlgn="auto"/>
            <a:r>
              <a:rPr kumimoji="0" lang="zh-CN" altLang="en-US" strike="noStrike" noProof="1"/>
              <a:t>单击此处编辑母版标题样式</a:t>
            </a:r>
            <a:endParaRPr kumimoji="0" lang="en-US" strike="noStrike" noProof="1"/>
          </a:p>
        </p:txBody>
      </p:sp>
      <p:sp>
        <p:nvSpPr>
          <p:cNvPr id="11" name="日期占位符 2"/>
          <p:cNvSpPr>
            <a:spLocks noGrp="1"/>
          </p:cNvSpPr>
          <p:nvPr>
            <p:ph type="dt" sz="half" idx="2"/>
          </p:nvPr>
        </p:nvSpPr>
        <p:spPr>
          <a:xfrm>
            <a:off x="6727825" y="6408738"/>
            <a:ext cx="1919288" cy="365125"/>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white"/>
                </a:solidFill>
                <a:effectLst/>
                <a:uLnTx/>
                <a:uFillTx/>
                <a:latin typeface="+mn-lt"/>
                <a:ea typeface="+mn-ea"/>
                <a:cs typeface="+mn-cs"/>
              </a:rPr>
              <a:t>10/16/2022</a:t>
            </a:fld>
            <a:endParaRPr kumimoji="0" lang="en-US" sz="1000" b="0" i="0" u="none" strike="noStrike" kern="1200" cap="none" spc="0" normalizeH="0" baseline="0" noProof="0">
              <a:ln>
                <a:noFill/>
              </a:ln>
              <a:solidFill>
                <a:prstClr val="white"/>
              </a:solidFill>
              <a:effectLst/>
              <a:uLnTx/>
              <a:uFillTx/>
              <a:latin typeface="+mn-lt"/>
              <a:ea typeface="+mn-ea"/>
              <a:cs typeface="+mn-cs"/>
            </a:endParaRPr>
          </a:p>
        </p:txBody>
      </p:sp>
      <p:sp>
        <p:nvSpPr>
          <p:cNvPr id="16" name="页脚占位符 3"/>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white"/>
              </a:solidFill>
              <a:effectLst/>
              <a:uLnTx/>
              <a:uFillTx/>
              <a:latin typeface="+mn-lt"/>
              <a:ea typeface="+mn-ea"/>
              <a:cs typeface="+mn-cs"/>
            </a:endParaRPr>
          </a:p>
        </p:txBody>
      </p:sp>
      <p:sp>
        <p:nvSpPr>
          <p:cNvPr id="17" name="灯片编号占位符 4"/>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solidFill>
                  <a:srgbClr val="FFFFFF"/>
                </a:solidFill>
                <a:latin typeface="Arial" panose="020B0604020202020204" pitchFamily="34" charset="0"/>
                <a:ea typeface="宋体" panose="02010600030101010101" pitchFamily="2" charset="-122"/>
                <a:cs typeface="+mn-cs"/>
              </a:rPr>
              <a:t>‹#›</a:t>
            </a:fld>
            <a:endParaRPr lang="en-US" altLang="zh-CN" strike="noStrike" noProof="1">
              <a:solidFill>
                <a:srgbClr val="FFFFFF"/>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 name="日期占位符 1"/>
          <p:cNvSpPr>
            <a:spLocks noGrp="1"/>
          </p:cNvSpPr>
          <p:nvPr>
            <p:ph type="dt" sz="half" idx="2"/>
          </p:nvPr>
        </p:nvSpPr>
        <p:spPr>
          <a:xfrm>
            <a:off x="6727825" y="6408738"/>
            <a:ext cx="1919288" cy="365125"/>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black"/>
                </a:solidFill>
                <a:effectLst/>
                <a:uLnTx/>
                <a:uFillTx/>
                <a:latin typeface="+mn-lt"/>
                <a:ea typeface="+mn-ea"/>
                <a:cs typeface="+mn-cs"/>
              </a:rPr>
              <a:t>10/16/2022</a:t>
            </a:fld>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6" name="页脚占位符 2"/>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7" name="灯片编号占位符 3"/>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pPr fontAlgn="auto"/>
            <a:r>
              <a:rPr kumimoji="0" lang="zh-CN" altLang="en-US" strike="noStrike" noProof="1"/>
              <a:t>单击此处编辑母版标题样式</a:t>
            </a:r>
            <a:endParaRPr kumimoji="0" lang="en-US" strike="noStrike" noProof="1"/>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fontAlgn="auto" latinLnBrk="0" hangingPunct="1"/>
            <a:r>
              <a:rPr kumimoji="0" lang="zh-CN" altLang="en-US" strike="noStrike" noProof="1"/>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fontAlgn="auto" latinLnBrk="0" hangingPunct="1"/>
            <a:r>
              <a:rPr lang="zh-CN" altLang="en-US" strike="noStrike" noProof="1"/>
              <a:t>单击此处编辑母版文本样式</a:t>
            </a:r>
          </a:p>
          <a:p>
            <a:pPr lvl="1" eaLnBrk="1" fontAlgn="auto" latinLnBrk="0" hangingPunct="1"/>
            <a:r>
              <a:rPr lang="zh-CN" altLang="en-US" strike="noStrike" noProof="1"/>
              <a:t>第二级</a:t>
            </a:r>
          </a:p>
          <a:p>
            <a:pPr lvl="2" eaLnBrk="1" fontAlgn="auto" latinLnBrk="0" hangingPunct="1"/>
            <a:r>
              <a:rPr lang="zh-CN" altLang="en-US" strike="noStrike" noProof="1"/>
              <a:t>第三级</a:t>
            </a:r>
          </a:p>
          <a:p>
            <a:pPr lvl="3" eaLnBrk="1" fontAlgn="auto" latinLnBrk="0" hangingPunct="1"/>
            <a:r>
              <a:rPr lang="zh-CN" altLang="en-US" strike="noStrike" noProof="1"/>
              <a:t>第四级</a:t>
            </a:r>
          </a:p>
          <a:p>
            <a:pPr lvl="4" eaLnBrk="1" fontAlgn="auto" latinLnBrk="0" hangingPunct="1"/>
            <a:r>
              <a:rPr lang="zh-CN" altLang="en-US" strike="noStrike" noProof="1"/>
              <a:t>第五级</a:t>
            </a:r>
            <a:endParaRPr kumimoji="0" lang="en-US" strike="noStrike" noProof="1"/>
          </a:p>
        </p:txBody>
      </p:sp>
      <p:sp>
        <p:nvSpPr>
          <p:cNvPr id="11" name="日期占位符 4"/>
          <p:cNvSpPr>
            <a:spLocks noGrp="1"/>
          </p:cNvSpPr>
          <p:nvPr>
            <p:ph type="dt" sz="half" idx="12"/>
          </p:nvPr>
        </p:nvSpPr>
        <p:spPr>
          <a:xfrm>
            <a:off x="6727825" y="6408738"/>
            <a:ext cx="1919288" cy="365125"/>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black"/>
                </a:solidFill>
                <a:effectLst/>
                <a:uLnTx/>
                <a:uFillTx/>
                <a:latin typeface="+mn-lt"/>
                <a:ea typeface="+mn-ea"/>
                <a:cs typeface="+mn-cs"/>
              </a:rPr>
              <a:t>10/16/2022</a:t>
            </a:fld>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6" name="页脚占位符 5"/>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black"/>
              </a:solidFill>
              <a:effectLst/>
              <a:uLnTx/>
              <a:uFillTx/>
              <a:latin typeface="+mn-lt"/>
              <a:ea typeface="+mn-ea"/>
              <a:cs typeface="+mn-cs"/>
            </a:endParaRPr>
          </a:p>
        </p:txBody>
      </p:sp>
      <p:sp>
        <p:nvSpPr>
          <p:cNvPr id="17" name="灯片编号占位符 6"/>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11" name="任意多边形 10"/>
          <p:cNvSpPr/>
          <p:nvPr/>
        </p:nvSpPr>
        <p:spPr bwMode="auto">
          <a:xfrm>
            <a:off x="715963" y="5002213"/>
            <a:ext cx="3802063" cy="144303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rgbClr val="990099"/>
              </a:solidFill>
              <a:effectLst/>
              <a:uLnTx/>
              <a:uFillTx/>
              <a:latin typeface="Arial" panose="020B0604020202020204" pitchFamily="34" charset="0"/>
              <a:ea typeface="+mn-ea"/>
              <a:cs typeface="+mn-cs"/>
            </a:endParaRPr>
          </a:p>
        </p:txBody>
      </p:sp>
      <p:sp>
        <p:nvSpPr>
          <p:cNvPr id="10243" name="任意多边形 15"/>
          <p:cNvSpPr/>
          <p:nvPr/>
        </p:nvSpPr>
        <p:spPr>
          <a:xfrm>
            <a:off x="-53975" y="5784850"/>
            <a:ext cx="3802063" cy="838200"/>
          </a:xfrm>
          <a:custGeom>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solidFill>
          <a:ln w="9525">
            <a:noFill/>
          </a:ln>
        </p:spPr>
        <p:txBody>
          <a:bodyPr/>
          <a:lstStyle/>
          <a:p>
            <a:endParaRPr lang="zh-CN" altLang="en-US"/>
          </a:p>
        </p:txBody>
      </p:sp>
      <p:sp>
        <p:nvSpPr>
          <p:cNvPr id="17" name="直角三角形 16"/>
          <p:cNvSpPr/>
          <p:nvPr/>
        </p:nvSpPr>
        <p:spPr bwMode="auto">
          <a:xfrm>
            <a:off x="-6042" y="5791253"/>
            <a:ext cx="3402312"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prstClr val="white"/>
              </a:solidFill>
              <a:effectLst/>
              <a:uLnTx/>
              <a:uFillTx/>
              <a:latin typeface="+mn-lt"/>
              <a:ea typeface="+mn-ea"/>
              <a:cs typeface="+mn-cs"/>
            </a:endParaRPr>
          </a:p>
        </p:txBody>
      </p:sp>
      <p:cxnSp>
        <p:nvCxnSpPr>
          <p:cNvPr id="19" name="直接连接符 18"/>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20" name="燕尾形 19"/>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prstClr val="white"/>
              </a:solidFill>
              <a:effectLst/>
              <a:uLnTx/>
              <a:uFillTx/>
              <a:latin typeface="+mn-lt"/>
              <a:ea typeface="+mn-ea"/>
              <a:cs typeface="+mn-cs"/>
            </a:endParaRPr>
          </a:p>
        </p:txBody>
      </p:sp>
      <p:sp>
        <p:nvSpPr>
          <p:cNvPr id="21" name="燕尾形 20"/>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prstClr val="white"/>
              </a:solidFill>
              <a:effectLst/>
              <a:uLnTx/>
              <a:uFillTx/>
              <a:latin typeface="+mn-lt"/>
              <a:ea typeface="+mn-ea"/>
              <a:cs typeface="+mn-cs"/>
            </a:endParaRPr>
          </a:p>
        </p:txBody>
      </p:sp>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fontAlgn="auto" latinLnBrk="0" hangingPunct="1"/>
            <a:r>
              <a:rPr kumimoji="0" lang="zh-CN" altLang="en-US" strike="noStrike" noProof="1"/>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vert="horz">
            <a:normAutofit/>
          </a:bodyPr>
          <a:lstStyle>
            <a:lvl1pPr marL="0" indent="0">
              <a:buNone/>
              <a:defRPr sz="3200"/>
            </a:lvl1pPr>
          </a:lstStyle>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pPr fontAlgn="auto"/>
            <a:r>
              <a:rPr kumimoji="0" lang="zh-CN" altLang="en-US" strike="noStrike" noProof="1"/>
              <a:t>单击此处编辑母版标题样式</a:t>
            </a:r>
            <a:endParaRPr kumimoji="0" lang="en-US" strike="noStrike" noProof="1"/>
          </a:p>
        </p:txBody>
      </p:sp>
      <p:sp>
        <p:nvSpPr>
          <p:cNvPr id="23" name="日期占位符 4"/>
          <p:cNvSpPr>
            <a:spLocks noGrp="1"/>
          </p:cNvSpPr>
          <p:nvPr>
            <p:ph type="dt" sz="half" idx="12"/>
          </p:nvPr>
        </p:nvSpPr>
        <p:spPr>
          <a:xfrm>
            <a:off x="6727825" y="6408738"/>
            <a:ext cx="1919288" cy="365125"/>
          </a:xfrm>
          <a:prstGeom prst="rect">
            <a:avLst/>
          </a:prstGeom>
        </p:spPr>
        <p:txBody>
          <a:bodyPr vert="horz" anchor="b"/>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44213AF-26F6-41FA-8D85-E2C5388D6E58}" type="datetimeFigureOut">
              <a:rPr kumimoji="0" lang="en-US" sz="1000" b="0" i="0" u="none" strike="noStrike" kern="1200" cap="none" spc="0" normalizeH="0" baseline="0" noProof="0" smtClean="0">
                <a:ln>
                  <a:noFill/>
                </a:ln>
                <a:solidFill>
                  <a:prstClr val="white"/>
                </a:solidFill>
                <a:effectLst/>
                <a:uLnTx/>
                <a:uFillTx/>
                <a:latin typeface="+mn-lt"/>
                <a:ea typeface="+mn-ea"/>
                <a:cs typeface="+mn-cs"/>
              </a:rPr>
              <a:t>10/16/2022</a:t>
            </a:fld>
            <a:endParaRPr kumimoji="0" lang="en-US" sz="1000" b="0" i="0" u="none" strike="noStrike" kern="1200" cap="none" spc="0" normalizeH="0" baseline="0" noProof="0">
              <a:ln>
                <a:noFill/>
              </a:ln>
              <a:solidFill>
                <a:prstClr val="white"/>
              </a:solidFill>
              <a:effectLst/>
              <a:uLnTx/>
              <a:uFillTx/>
              <a:latin typeface="+mn-lt"/>
              <a:ea typeface="+mn-ea"/>
              <a:cs typeface="+mn-cs"/>
            </a:endParaRPr>
          </a:p>
        </p:txBody>
      </p:sp>
      <p:sp>
        <p:nvSpPr>
          <p:cNvPr id="24" name="页脚占位符 5"/>
          <p:cNvSpPr>
            <a:spLocks noGrp="1"/>
          </p:cNvSpPr>
          <p:nvPr>
            <p:ph type="ftr" sz="quarter" idx="3"/>
          </p:nvPr>
        </p:nvSpPr>
        <p:spPr>
          <a:xfrm>
            <a:off x="4379913" y="6408738"/>
            <a:ext cx="2351088" cy="365125"/>
          </a:xfrm>
          <a:prstGeom prst="rect">
            <a:avLst/>
          </a:prstGeom>
        </p:spPr>
        <p:txBody>
          <a:bodyPr vert="horz" anchor="b"/>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white"/>
              </a:solidFill>
              <a:effectLst/>
              <a:uLnTx/>
              <a:uFillTx/>
              <a:latin typeface="+mn-lt"/>
              <a:ea typeface="+mn-ea"/>
              <a:cs typeface="+mn-cs"/>
            </a:endParaRPr>
          </a:p>
        </p:txBody>
      </p:sp>
      <p:sp>
        <p:nvSpPr>
          <p:cNvPr id="25" name="灯片编号占位符 6"/>
          <p:cNvSpPr>
            <a:spLocks noGrp="1"/>
          </p:cNvSpPr>
          <p:nvPr>
            <p:ph type="sldNum" sz="quarter" idx="4"/>
          </p:nvPr>
        </p:nvSpPr>
        <p:spPr>
          <a:xfrm>
            <a:off x="8647113" y="6408738"/>
            <a:ext cx="366713" cy="365125"/>
          </a:xfrm>
          <a:prstGeom prst="rect">
            <a:avLst/>
          </a:prstGeom>
        </p:spPr>
        <p:txBody>
          <a:bodyPr vert="horz" anchor="b"/>
          <a:lstStyle/>
          <a:p>
            <a:pPr algn="r" fontAlgn="base">
              <a:buNone/>
            </a:pPr>
            <a:fld id="{9A0DB2DC-4C9A-4742-B13C-FB6460FD3503}" type="slidenum">
              <a:rPr lang="en-US" altLang="zh-CN" strike="noStrike" noProof="1" dirty="0">
                <a:solidFill>
                  <a:srgbClr val="FFFFFF"/>
                </a:solidFill>
                <a:latin typeface="Arial" panose="020B0604020202020204" pitchFamily="34" charset="0"/>
                <a:ea typeface="宋体" panose="02010600030101010101" pitchFamily="2" charset="-122"/>
                <a:cs typeface="+mn-cs"/>
              </a:rPr>
              <a:t>‹#›</a:t>
            </a:fld>
            <a:endParaRPr lang="en-US" altLang="zh-CN" strike="noStrike" noProof="1">
              <a:solidFill>
                <a:srgbClr val="FFFFFF"/>
              </a:solidFill>
            </a:endParaRP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715963" y="5002213"/>
            <a:ext cx="3802063" cy="144303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srgbClr val="990099"/>
              </a:solidFill>
              <a:effectLst/>
              <a:uLnTx/>
              <a:uFillTx/>
              <a:latin typeface="Arial" panose="020B0604020202020204" pitchFamily="34" charset="0"/>
              <a:ea typeface="+mn-ea"/>
              <a:cs typeface="+mn-cs"/>
            </a:endParaRPr>
          </a:p>
        </p:txBody>
      </p:sp>
      <p:sp>
        <p:nvSpPr>
          <p:cNvPr id="1027" name="任意多边形 11"/>
          <p:cNvSpPr/>
          <p:nvPr/>
        </p:nvSpPr>
        <p:spPr>
          <a:xfrm>
            <a:off x="-53975" y="5784850"/>
            <a:ext cx="3802063" cy="838200"/>
          </a:xfrm>
          <a:custGeom>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solidFill>
          <a:ln w="9525">
            <a:noFill/>
          </a:ln>
        </p:spPr>
        <p:txBody>
          <a:bodyPr/>
          <a:lstStyle/>
          <a:p>
            <a:endParaRPr lang="zh-CN" altLang="en-US"/>
          </a:p>
        </p:txBody>
      </p:sp>
      <p:sp>
        <p:nvSpPr>
          <p:cNvPr id="14" name="直角三角形 13"/>
          <p:cNvSpPr/>
          <p:nvPr/>
        </p:nvSpPr>
        <p:spPr bwMode="auto">
          <a:xfrm>
            <a:off x="-6042" y="5791253"/>
            <a:ext cx="3402312" cy="1080868"/>
          </a:xfrm>
          <a:prstGeom prst="rtTriangle">
            <a:avLst/>
          </a:prstGeom>
          <a:blipFill>
            <a:blip r:embed="rId17">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1" i="0" u="none" strike="noStrike" kern="1200" cap="none" spc="0" normalizeH="0" baseline="0" noProof="0">
              <a:ln>
                <a:noFill/>
              </a:ln>
              <a:solidFill>
                <a:prstClr val="white"/>
              </a:solidFill>
              <a:effectLst/>
              <a:uLnTx/>
              <a:uFillTx/>
              <a:latin typeface="+mn-lt"/>
              <a:ea typeface="+mn-ea"/>
              <a:cs typeface="+mn-cs"/>
            </a:endParaRPr>
          </a:p>
        </p:txBody>
      </p:sp>
      <p:cxnSp>
        <p:nvCxnSpPr>
          <p:cNvPr id="15" name="直接连接符 14"/>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pPr fontAlgn="auto"/>
            <a:r>
              <a:rPr kumimoji="0" lang="zh-CN" altLang="en-US" strike="noStrike" noProof="1"/>
              <a:t>单击此处编辑母版标题样式</a:t>
            </a:r>
            <a:endParaRPr kumimoji="0" lang="en-US" strike="noStrike" noProof="1"/>
          </a:p>
        </p:txBody>
      </p:sp>
      <p:sp>
        <p:nvSpPr>
          <p:cNvPr id="30" name="文本占位符 29"/>
          <p:cNvSpPr>
            <a:spLocks noGrp="1"/>
          </p:cNvSpPr>
          <p:nvPr>
            <p:ph type="body"/>
          </p:nvPr>
        </p:nvSpPr>
        <p:spPr>
          <a:xfrm>
            <a:off x="457200" y="1481138"/>
            <a:ext cx="8229600" cy="4525962"/>
          </a:xfrm>
          <a:prstGeom prst="rect">
            <a:avLst/>
          </a:prstGeom>
          <a:noFill/>
          <a:ln w="9525">
            <a:noFill/>
          </a:ln>
        </p:spPr>
        <p:txBody>
          <a:bodyPr anchor="t"/>
          <a:lstStyle/>
          <a:p>
            <a:pPr lvl="0" indent="-255905"/>
            <a:r>
              <a:rPr lang="zh-CN" altLang="en-US" dirty="0"/>
              <a:t>单击此处编辑母版文本样式</a:t>
            </a:r>
          </a:p>
          <a:p>
            <a:pPr lvl="1" indent="-227965"/>
            <a:r>
              <a:rPr lang="zh-CN" altLang="en-US" dirty="0"/>
              <a:t>第二级</a:t>
            </a:r>
          </a:p>
          <a:p>
            <a:pPr lvl="2" indent="-227965"/>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44213AF-26F6-41FA-8D85-E2C5388D6E58}" type="datetimeFigureOut">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10/16/2022</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页脚占位符 21"/>
          <p:cNvSpPr>
            <a:spLocks noGrp="1"/>
          </p:cNvSpPr>
          <p:nvPr>
            <p:ph type="ftr" sz="quarter" idx="3"/>
          </p:nvPr>
        </p:nvSpPr>
        <p:spPr>
          <a:xfrm>
            <a:off x="4379913" y="6408738"/>
            <a:ext cx="2351088" cy="365125"/>
          </a:xfrm>
          <a:prstGeom prst="rect">
            <a:avLst/>
          </a:prstGeom>
        </p:spPr>
        <p:txBody>
          <a:bodyPr vert="horz" anchor="b"/>
          <a:lstStyle>
            <a:lvl1pPr algn="r" eaLnBrk="1" latinLnBrk="0" hangingPunct="1">
              <a:defRPr kumimoji="0" sz="10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灯片编号占位符 17"/>
          <p:cNvSpPr>
            <a:spLocks noGrp="1"/>
          </p:cNvSpPr>
          <p:nvPr>
            <p:ph type="sldNum" sz="quarter" idx="4"/>
          </p:nvPr>
        </p:nvSpPr>
        <p:spPr>
          <a:xfrm>
            <a:off x="8647113" y="6408738"/>
            <a:ext cx="366713" cy="365125"/>
          </a:xfrm>
          <a:prstGeom prst="rect">
            <a:avLst/>
          </a:prstGeom>
        </p:spPr>
        <p:txBody>
          <a:bodyPr vert="horz" anchor="b"/>
          <a:lstStyle>
            <a:lvl1pPr algn="r">
              <a:defRPr sz="1000">
                <a:solidFill>
                  <a:srgbClr val="000000"/>
                </a:solidFill>
                <a:latin typeface="Arial" panose="020B0604020202020204" pitchFamily="34" charset="0"/>
              </a:defRPr>
            </a:lvl1pPr>
          </a:lstStyle>
          <a:p>
            <a:pPr lvl="0" fontAlgn="base">
              <a:buNone/>
            </a:pPr>
            <a:fld id="{9A0DB2DC-4C9A-4742-B13C-FB6460FD3503}" type="slidenum">
              <a:rPr lang="en-US" altLang="zh-CN" strike="noStrike" noProof="1" dirty="0">
                <a:latin typeface="Arial" panose="020B0604020202020204" pitchFamily="34" charset="0"/>
                <a:ea typeface="黑体" panose="02010609060101010101" pitchFamily="49" charset="-122"/>
                <a:cs typeface="+mn-cs"/>
              </a:rPr>
              <a:t>‹#›</a:t>
            </a:fld>
            <a:endParaRPr lang="en-US" altLang="zh-CN" strike="noStrike" noProof="1">
              <a:latin typeface="Lucida Sans Unicode" panose="020B0602030504020204" pitchFamily="34" charset="0"/>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image.baidu.com/i?ct=503316480&amp;z=&amp;tn=baiduimagedetail&amp;word=%C9%F1%BE%AD%BC%C6%CB%E3&amp;in=7016&amp;cl=2&amp;lm=-1&amp;pn=49&amp;rn=1&amp;di=39728954385&amp;ln=2000&amp;fr=&amp;fmq=&amp;ic=0&amp;s=0&amp;se=1&amp;sme=0&amp;tab=&amp;width=&amp;height=&amp;face=0&amp;is=&amp;istype=2"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2.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7.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5.wmf"/><Relationship Id="rId10" Type="http://schemas.openxmlformats.org/officeDocument/2006/relationships/image" Target="../media/image27.wmf"/><Relationship Id="rId4" Type="http://schemas.openxmlformats.org/officeDocument/2006/relationships/oleObject" Target="../embeddings/oleObject3.bin"/><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29.png"/><Relationship Id="rId4" Type="http://schemas.openxmlformats.org/officeDocument/2006/relationships/image" Target="../media/image28.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29.png"/><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29.png"/><Relationship Id="rId5" Type="http://schemas.openxmlformats.org/officeDocument/2006/relationships/image" Target="../media/image31.wmf"/><Relationship Id="rId4"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4.w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35.wmf"/><Relationship Id="rId4"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13.bin"/></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41"/>
          <p:cNvSpPr txBox="1">
            <a:spLocks noChangeArrowheads="1"/>
          </p:cNvSpPr>
          <p:nvPr/>
        </p:nvSpPr>
        <p:spPr bwMode="auto">
          <a:xfrm>
            <a:off x="1803083" y="2846070"/>
            <a:ext cx="73406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2" charset="0"/>
                <a:ea typeface="宋体" panose="02010600030101010101" pitchFamily="2" charset="-122"/>
              </a:defRPr>
            </a:lvl1pPr>
            <a:lvl2pPr marL="742950" indent="-285750">
              <a:defRPr>
                <a:solidFill>
                  <a:schemeClr val="tx1"/>
                </a:solidFill>
                <a:latin typeface="Verdana" panose="020B0604030504040204" pitchFamily="2" charset="0"/>
                <a:ea typeface="宋体" panose="02010600030101010101" pitchFamily="2" charset="-122"/>
              </a:defRPr>
            </a:lvl2pPr>
            <a:lvl3pPr marL="1143000" indent="-228600">
              <a:defRPr>
                <a:solidFill>
                  <a:schemeClr val="tx1"/>
                </a:solidFill>
                <a:latin typeface="Verdana" panose="020B0604030504040204" pitchFamily="2" charset="0"/>
                <a:ea typeface="宋体" panose="02010600030101010101" pitchFamily="2" charset="-122"/>
              </a:defRPr>
            </a:lvl3pPr>
            <a:lvl4pPr marL="1600200" indent="-228600">
              <a:defRPr>
                <a:solidFill>
                  <a:schemeClr val="tx1"/>
                </a:solidFill>
                <a:latin typeface="Verdana" panose="020B0604030504040204" pitchFamily="2" charset="0"/>
                <a:ea typeface="宋体" panose="02010600030101010101" pitchFamily="2" charset="-122"/>
              </a:defRPr>
            </a:lvl4pPr>
            <a:lvl5pPr marL="2057400" indent="-228600">
              <a:defRPr>
                <a:solidFill>
                  <a:schemeClr val="tx1"/>
                </a:solidFill>
                <a:latin typeface="Verdana" panose="020B0604030504040204" pitchFamily="2"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2"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2"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2"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2" charset="0"/>
                <a:ea typeface="宋体" panose="02010600030101010101" pitchFamily="2" charset="-122"/>
              </a:defRPr>
            </a:lvl9pPr>
          </a:lstStyle>
          <a:p>
            <a:pPr algn="ctr" eaLnBrk="1" hangingPunct="1"/>
            <a:r>
              <a:rPr lang="zh-CN" altLang="en-US" sz="3600" b="1" dirty="0">
                <a:latin typeface="微软雅黑" panose="020B0503020204020204" charset="-122"/>
              </a:rPr>
              <a:t> </a:t>
            </a:r>
            <a:r>
              <a:rPr lang="en-US" altLang="zh-CN" sz="3600" b="1" dirty="0">
                <a:latin typeface="微软雅黑" panose="020B0503020204020204" charset="-122"/>
              </a:rPr>
              <a:t>——</a:t>
            </a:r>
            <a:r>
              <a:rPr lang="zh-CN" altLang="en-US" sz="3600" b="1" dirty="0">
                <a:latin typeface="微软雅黑" panose="020B0503020204020204" charset="-122"/>
              </a:rPr>
              <a:t>人工神经网络</a:t>
            </a:r>
            <a:endParaRPr lang="en-US" altLang="zh-CN" sz="3600" b="1" dirty="0">
              <a:latin typeface="微软雅黑" panose="020B0503020204020204" charset="-122"/>
            </a:endParaRPr>
          </a:p>
          <a:p>
            <a:pPr algn="ctr" eaLnBrk="1" hangingPunct="1"/>
            <a:endParaRPr lang="en-US" altLang="zh-CN" sz="2100" dirty="0">
              <a:solidFill>
                <a:schemeClr val="tx2"/>
              </a:solidFill>
              <a:latin typeface="微软雅黑" panose="020B0503020204020204" charset="-122"/>
              <a:ea typeface="微软雅黑" panose="020B0503020204020204" charset="-122"/>
            </a:endParaRPr>
          </a:p>
        </p:txBody>
      </p:sp>
      <p:sp>
        <p:nvSpPr>
          <p:cNvPr id="5123" name="文本框 47"/>
          <p:cNvSpPr txBox="1">
            <a:spLocks noChangeArrowheads="1"/>
          </p:cNvSpPr>
          <p:nvPr/>
        </p:nvSpPr>
        <p:spPr bwMode="auto">
          <a:xfrm>
            <a:off x="33655" y="1085533"/>
            <a:ext cx="91217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defRPr>
                <a:solidFill>
                  <a:schemeClr val="tx1"/>
                </a:solidFill>
                <a:latin typeface="Verdana" panose="020B0604030504040204" pitchFamily="2" charset="0"/>
                <a:ea typeface="宋体" panose="02010600030101010101" pitchFamily="2" charset="-122"/>
              </a:defRPr>
            </a:lvl1pPr>
            <a:lvl2pPr marL="742950" indent="-285750">
              <a:defRPr>
                <a:solidFill>
                  <a:schemeClr val="tx1"/>
                </a:solidFill>
                <a:latin typeface="Verdana" panose="020B0604030504040204" pitchFamily="2" charset="0"/>
                <a:ea typeface="宋体" panose="02010600030101010101" pitchFamily="2" charset="-122"/>
              </a:defRPr>
            </a:lvl2pPr>
            <a:lvl3pPr marL="1143000" indent="-228600">
              <a:defRPr>
                <a:solidFill>
                  <a:schemeClr val="tx1"/>
                </a:solidFill>
                <a:latin typeface="Verdana" panose="020B0604030504040204" pitchFamily="2" charset="0"/>
                <a:ea typeface="宋体" panose="02010600030101010101" pitchFamily="2" charset="-122"/>
              </a:defRPr>
            </a:lvl3pPr>
            <a:lvl4pPr marL="1600200" indent="-228600">
              <a:defRPr>
                <a:solidFill>
                  <a:schemeClr val="tx1"/>
                </a:solidFill>
                <a:latin typeface="Verdana" panose="020B0604030504040204" pitchFamily="2" charset="0"/>
                <a:ea typeface="宋体" panose="02010600030101010101" pitchFamily="2" charset="-122"/>
              </a:defRPr>
            </a:lvl4pPr>
            <a:lvl5pPr marL="2057400" indent="-228600">
              <a:defRPr>
                <a:solidFill>
                  <a:schemeClr val="tx1"/>
                </a:solidFill>
                <a:latin typeface="Verdana" panose="020B0604030504040204" pitchFamily="2"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2"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2"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2"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2" charset="0"/>
                <a:ea typeface="宋体" panose="02010600030101010101" pitchFamily="2" charset="-122"/>
              </a:defRPr>
            </a:lvl9pPr>
          </a:lstStyle>
          <a:p>
            <a:pPr algn="ctr" eaLnBrk="1" hangingPunct="1"/>
            <a:r>
              <a:rPr lang="en-US" altLang="zh-CN" sz="6600">
                <a:solidFill>
                  <a:schemeClr val="tx2"/>
                </a:solidFill>
                <a:latin typeface="华文隶书" panose="02010800040101010101" pitchFamily="2" charset="-122"/>
                <a:ea typeface="华文隶书" panose="02010800040101010101" pitchFamily="2" charset="-122"/>
              </a:rPr>
              <a:t>     </a:t>
            </a:r>
            <a:r>
              <a:rPr lang="zh-CN" altLang="en-US" sz="6600" b="1" dirty="0">
                <a:latin typeface="微软雅黑" panose="020B0503020204020204" charset="-122"/>
                <a:sym typeface="+mn-ea"/>
              </a:rPr>
              <a:t>第</a:t>
            </a:r>
            <a:r>
              <a:rPr lang="en-US" altLang="zh-CN" sz="6600" b="1" dirty="0">
                <a:latin typeface="微软雅黑" panose="020B0503020204020204" charset="-122"/>
                <a:sym typeface="+mn-ea"/>
              </a:rPr>
              <a:t>5</a:t>
            </a:r>
            <a:r>
              <a:rPr lang="zh-CN" altLang="en-US" sz="6600" b="1" dirty="0">
                <a:latin typeface="微软雅黑" panose="020B0503020204020204" charset="-122"/>
                <a:sym typeface="+mn-ea"/>
              </a:rPr>
              <a:t>章   计算智能</a:t>
            </a:r>
            <a:endParaRPr lang="en-US" altLang="zh-CN" sz="6600">
              <a:solidFill>
                <a:schemeClr val="tx2"/>
              </a:solidFill>
              <a:latin typeface="华文隶书" panose="02010800040101010101" pitchFamily="2" charset="-122"/>
              <a:ea typeface="华文隶书" panose="02010800040101010101" pitchFamily="2" charset="-122"/>
            </a:endParaRPr>
          </a:p>
        </p:txBody>
      </p:sp>
      <p:sp>
        <p:nvSpPr>
          <p:cNvPr id="5124" name="Freeform 96"/>
          <p:cNvSpPr/>
          <p:nvPr/>
        </p:nvSpPr>
        <p:spPr bwMode="auto">
          <a:xfrm>
            <a:off x="8031163" y="1085850"/>
            <a:ext cx="557212" cy="536575"/>
          </a:xfrm>
          <a:custGeom>
            <a:avLst/>
            <a:gdLst>
              <a:gd name="T0" fmla="*/ 1224269575 w 216"/>
              <a:gd name="T1" fmla="*/ 0 h 208"/>
              <a:gd name="T2" fmla="*/ 1011352678 w 216"/>
              <a:gd name="T3" fmla="*/ 213301461 h 208"/>
              <a:gd name="T4" fmla="*/ 1024661274 w 216"/>
              <a:gd name="T5" fmla="*/ 273292094 h 208"/>
              <a:gd name="T6" fmla="*/ 399219181 w 216"/>
              <a:gd name="T7" fmla="*/ 533254942 h 208"/>
              <a:gd name="T8" fmla="*/ 212916896 w 216"/>
              <a:gd name="T9" fmla="*/ 426602922 h 208"/>
              <a:gd name="T10" fmla="*/ 0 w 216"/>
              <a:gd name="T11" fmla="*/ 639904383 h 208"/>
              <a:gd name="T12" fmla="*/ 212916896 w 216"/>
              <a:gd name="T13" fmla="*/ 853205844 h 208"/>
              <a:gd name="T14" fmla="*/ 372604569 w 216"/>
              <a:gd name="T15" fmla="*/ 786549298 h 208"/>
              <a:gd name="T16" fmla="*/ 771821170 w 216"/>
              <a:gd name="T17" fmla="*/ 1073173217 h 208"/>
              <a:gd name="T18" fmla="*/ 745206558 w 216"/>
              <a:gd name="T19" fmla="*/ 1173159325 h 208"/>
              <a:gd name="T20" fmla="*/ 958123454 w 216"/>
              <a:gd name="T21" fmla="*/ 1386460786 h 208"/>
              <a:gd name="T22" fmla="*/ 1171040351 w 216"/>
              <a:gd name="T23" fmla="*/ 1173159325 h 208"/>
              <a:gd name="T24" fmla="*/ 958123454 w 216"/>
              <a:gd name="T25" fmla="*/ 959857864 h 208"/>
              <a:gd name="T26" fmla="*/ 805091370 w 216"/>
              <a:gd name="T27" fmla="*/ 1026514409 h 208"/>
              <a:gd name="T28" fmla="*/ 405872189 w 216"/>
              <a:gd name="T29" fmla="*/ 739890491 h 208"/>
              <a:gd name="T30" fmla="*/ 425833793 w 216"/>
              <a:gd name="T31" fmla="*/ 639904383 h 208"/>
              <a:gd name="T32" fmla="*/ 419178205 w 216"/>
              <a:gd name="T33" fmla="*/ 579913750 h 208"/>
              <a:gd name="T34" fmla="*/ 1044622878 w 216"/>
              <a:gd name="T35" fmla="*/ 319953481 h 208"/>
              <a:gd name="T36" fmla="*/ 1224269575 w 216"/>
              <a:gd name="T37" fmla="*/ 426602922 h 208"/>
              <a:gd name="T38" fmla="*/ 1437186471 w 216"/>
              <a:gd name="T39" fmla="*/ 213301461 h 208"/>
              <a:gd name="T40" fmla="*/ 1224269575 w 216"/>
              <a:gd name="T41" fmla="*/ 0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77" tIns="34289" rIns="68577" bIns="34289"/>
          <a:lstStyle/>
          <a:p>
            <a:endParaRPr lang="zh-CN" altLang="en-US"/>
          </a:p>
        </p:txBody>
      </p:sp>
      <p:sp>
        <p:nvSpPr>
          <p:cNvPr id="5126" name="灯片编号占位符 1"/>
          <p:cNvSpPr>
            <a:spLocks noGrp="1" noChangeArrowheads="1"/>
          </p:cNvSpPr>
          <p:nvPr>
            <p:ph type="sldNum" sz="quarter" idx="4"/>
          </p:nvPr>
        </p:nvSpPr>
        <p:spPr bwMode="auto">
          <a:xfrm>
            <a:off x="86106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ctr" anchorCtr="0" compatLnSpc="1"/>
          <a:lstStyle>
            <a:lvl1pPr defTabSz="91313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455930" indent="-436880" defTabSz="91313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913130" indent="-395605" defTabSz="91313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370330" indent="-387350" defTabSz="91313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1827530" indent="-398780" defTabSz="91313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284730" indent="-398780" defTabSz="91313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741930" indent="-398780" defTabSz="91313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199130" indent="-398780" defTabSz="91313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656330" indent="-398780" defTabSz="91313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0" hangingPunct="0">
              <a:lnSpc>
                <a:spcPct val="100000"/>
              </a:lnSpc>
              <a:spcBef>
                <a:spcPct val="0"/>
              </a:spcBef>
              <a:buClrTx/>
              <a:buFontTx/>
              <a:buNone/>
            </a:pPr>
            <a:fld id="{72F1DA3B-ABD7-40DE-BC89-874C63DA5A62}" type="slidenum">
              <a:rPr lang="zh-CN" altLang="en-US" sz="1200" smtClean="0">
                <a:solidFill>
                  <a:srgbClr val="898989"/>
                </a:solidFill>
              </a:rPr>
              <a:t>1</a:t>
            </a:fld>
            <a:endParaRPr lang="zh-CN" altLang="en-US" sz="1200">
              <a:solidFill>
                <a:srgbClr val="898989"/>
              </a:solidFill>
            </a:endParaRPr>
          </a:p>
        </p:txBody>
      </p:sp>
      <p:pic>
        <p:nvPicPr>
          <p:cNvPr id="9" name="图片 8"/>
          <p:cNvPicPr/>
          <p:nvPr/>
        </p:nvPicPr>
        <p:blipFill>
          <a:blip r:embed="rId2" cstate="print"/>
          <a:srcRect/>
          <a:stretch>
            <a:fillRect/>
          </a:stretch>
        </p:blipFill>
        <p:spPr bwMode="auto">
          <a:xfrm>
            <a:off x="33655" y="5038725"/>
            <a:ext cx="9144352" cy="1819275"/>
          </a:xfrm>
          <a:prstGeom prst="rect">
            <a:avLst/>
          </a:prstGeom>
          <a:ln>
            <a:noFill/>
          </a:ln>
          <a:effectLst>
            <a:softEdge rad="112500"/>
          </a:effectLst>
        </p:spPr>
      </p:pic>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3"/>
          <p:cNvSpPr>
            <a:spLocks noGrp="1"/>
          </p:cNvSpPr>
          <p:nvPr>
            <p:ph type="sldNum" sz="quarter" idx="10"/>
          </p:nvPr>
        </p:nvSpPr>
        <p:spPr/>
        <p:txBody>
          <a:bodyPr wrap="square" lIns="68580" tIns="34290" rIns="68580" bIns="34290" anchor="t"/>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350" dirty="0">
                <a:solidFill>
                  <a:srgbClr val="A50021"/>
                </a:solidFill>
                <a:ea typeface="MS PGothic" panose="020B0600070205080204" charset="-128"/>
              </a:rPr>
              <a:t>10</a:t>
            </a:fld>
            <a:endParaRPr lang="ja-JP" altLang="en-US" sz="1350" dirty="0">
              <a:solidFill>
                <a:srgbClr val="A50021"/>
              </a:solidFill>
              <a:ea typeface="MS PGothic" panose="020B0600070205080204" charset="-128"/>
            </a:endParaRPr>
          </a:p>
        </p:txBody>
      </p:sp>
      <p:sp>
        <p:nvSpPr>
          <p:cNvPr id="13314" name="Rectangle 2"/>
          <p:cNvSpPr>
            <a:spLocks noGrp="1"/>
          </p:cNvSpPr>
          <p:nvPr>
            <p:ph type="title"/>
          </p:nvPr>
        </p:nvSpPr>
        <p:spPr>
          <a:xfrm>
            <a:off x="-317" y="74454"/>
            <a:ext cx="6400800" cy="523399"/>
          </a:xfrm>
        </p:spPr>
        <p:txBody>
          <a:bodyPr vert="horz" wrap="square" lIns="68580" tIns="34290" rIns="68580" bIns="34290" anchor="b"/>
          <a:lstStyle/>
          <a:p>
            <a:pPr eaLnBrk="1" hangingPunct="1"/>
            <a:r>
              <a:rPr lang="en-US" altLang="zh-CN" sz="2700" b="0" dirty="0">
                <a:latin typeface="Times New Roman" panose="02020603050405020304" pitchFamily="18" charset="0"/>
                <a:ea typeface="黑体" panose="02010609060101010101" pitchFamily="49" charset="-122"/>
              </a:rPr>
              <a:t> </a:t>
            </a:r>
            <a:r>
              <a:rPr lang="zh-CN" altLang="en-US" sz="2700" b="0" dirty="0">
                <a:latin typeface="Times New Roman" panose="02020603050405020304" pitchFamily="18" charset="0"/>
                <a:ea typeface="黑体" panose="02010609060101010101" pitchFamily="49" charset="-122"/>
              </a:rPr>
              <a:t>生物神经元的结构</a:t>
            </a:r>
          </a:p>
        </p:txBody>
      </p:sp>
      <p:pic>
        <p:nvPicPr>
          <p:cNvPr id="2" name="图片 1"/>
          <p:cNvPicPr>
            <a:picLocks noChangeAspect="1"/>
          </p:cNvPicPr>
          <p:nvPr/>
        </p:nvPicPr>
        <p:blipFill>
          <a:blip r:embed="rId3"/>
          <a:stretch>
            <a:fillRect/>
          </a:stretch>
        </p:blipFill>
        <p:spPr>
          <a:xfrm>
            <a:off x="0" y="1037590"/>
            <a:ext cx="9230995" cy="5553710"/>
          </a:xfrm>
          <a:prstGeom prst="rect">
            <a:avLst/>
          </a:prstGeom>
        </p:spPr>
      </p:pic>
      <p:sp>
        <p:nvSpPr>
          <p:cNvPr id="4" name="文本框 3"/>
          <p:cNvSpPr txBox="1"/>
          <p:nvPr/>
        </p:nvSpPr>
        <p:spPr>
          <a:xfrm>
            <a:off x="4786313" y="74295"/>
            <a:ext cx="4357688" cy="1060450"/>
          </a:xfrm>
          <a:prstGeom prst="rect">
            <a:avLst/>
          </a:prstGeom>
          <a:solidFill>
            <a:schemeClr val="accent1">
              <a:lumMod val="60000"/>
              <a:lumOff val="40000"/>
            </a:schemeClr>
          </a:solidFill>
        </p:spPr>
        <p:txBody>
          <a:bodyPr wrap="square" rtlCol="0">
            <a:spAutoFit/>
          </a:bodyPr>
          <a:lstStyle/>
          <a:p>
            <a:r>
              <a:rPr lang="zh-CN" altLang="en-US" sz="2100" b="1"/>
              <a:t>当传入的神经冲动使细胞膜电位升高到超过阈值时，细胞进入兴奋状态，产生神经冲动并由轴突输出</a:t>
            </a:r>
          </a:p>
        </p:txBody>
      </p:sp>
      <p:sp>
        <p:nvSpPr>
          <p:cNvPr id="5" name="文本框 4"/>
          <p:cNvSpPr txBox="1"/>
          <p:nvPr/>
        </p:nvSpPr>
        <p:spPr>
          <a:xfrm>
            <a:off x="4786313" y="3387566"/>
            <a:ext cx="4357688" cy="1060450"/>
          </a:xfrm>
          <a:prstGeom prst="rect">
            <a:avLst/>
          </a:prstGeom>
          <a:solidFill>
            <a:schemeClr val="accent1">
              <a:lumMod val="60000"/>
              <a:lumOff val="40000"/>
            </a:schemeClr>
          </a:solidFill>
        </p:spPr>
        <p:txBody>
          <a:bodyPr wrap="square" rtlCol="0">
            <a:spAutoFit/>
          </a:bodyPr>
          <a:lstStyle/>
          <a:p>
            <a:r>
              <a:rPr lang="zh-CN" altLang="en-US" sz="2100" b="1"/>
              <a:t>当传入的神经冲动使细胞膜电位下降到低于阈值时，细胞进入抑制状态，没有神经冲动输出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p:random/>
      </p:transition>
    </mc:Choice>
    <mc:Fallback xmlns="">
      <p:transition>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6"/>
          <p:cNvSpPr>
            <a:spLocks noGrp="1" noChangeArrowheads="1"/>
          </p:cNvSpPr>
          <p:nvPr>
            <p:ph type="ctrTitle"/>
          </p:nvPr>
        </p:nvSpPr>
        <p:spPr>
          <a:xfrm>
            <a:off x="830580" y="971551"/>
            <a:ext cx="7772400" cy="1829761"/>
          </a:xfrm>
          <a:noFill/>
          <a:ln>
            <a:noFill/>
          </a:ln>
          <a:effectLst/>
          <a:sp3d prstMaterial="plastic"/>
        </p:spPr>
        <p:txBody>
          <a:bodyPr anchor="b">
            <a:normAutofit fontScale="90000"/>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tr-TR" sz="4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Artificial Neural Networks </a:t>
            </a:r>
            <a:r>
              <a:rPr kumimoji="0" lang="en-US" altLang="zh-CN" sz="4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(ANN)</a:t>
            </a:r>
            <a:br>
              <a:rPr kumimoji="0" lang="en-US" altLang="zh-CN" sz="4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0" lang="zh-CN" altLang="en-US" sz="4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（人工神经网络）</a:t>
            </a:r>
            <a:r>
              <a:rPr kumimoji="0" lang="zh-CN" altLang="tr-TR" sz="4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t>
            </a:r>
            <a:endParaRPr kumimoji="0" lang="zh-CN" altLang="en-US" sz="4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pic>
        <p:nvPicPr>
          <p:cNvPr id="14338" name="Picture 10" descr="u=2199396645,4076169706&amp;fm=0&amp;gp=0">
            <a:hlinkClick r:id="rId2"/>
          </p:cNvPr>
          <p:cNvPicPr>
            <a:picLocks noChangeAspect="1"/>
          </p:cNvPicPr>
          <p:nvPr/>
        </p:nvPicPr>
        <p:blipFill>
          <a:blip r:embed="rId3"/>
          <a:stretch>
            <a:fillRect/>
          </a:stretch>
        </p:blipFill>
        <p:spPr>
          <a:xfrm>
            <a:off x="6152515" y="2925763"/>
            <a:ext cx="2878138" cy="220027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0" y="-635"/>
            <a:ext cx="9144000" cy="5729605"/>
          </a:xfrm>
          <a:prstGeom prst="rect">
            <a:avLst/>
          </a:prstGeom>
        </p:spPr>
      </p:pic>
      <p:sp>
        <p:nvSpPr>
          <p:cNvPr id="2" name="文本框 1"/>
          <p:cNvSpPr txBox="1"/>
          <p:nvPr/>
        </p:nvSpPr>
        <p:spPr>
          <a:xfrm>
            <a:off x="2078990" y="4735830"/>
            <a:ext cx="3219450" cy="645160"/>
          </a:xfrm>
          <a:prstGeom prst="rect">
            <a:avLst/>
          </a:prstGeom>
          <a:noFill/>
        </p:spPr>
        <p:txBody>
          <a:bodyPr wrap="square" rtlCol="0">
            <a:spAutoFit/>
          </a:bodyPr>
          <a:lstStyle/>
          <a:p>
            <a:r>
              <a:rPr lang="zh-CN" altLang="en-US" b="1" dirty="0">
                <a:latin typeface="Times New Roman" panose="02020603050405020304" pitchFamily="18" charset="0"/>
                <a:ea typeface="+mn-ea"/>
                <a:sym typeface="+mn-ea"/>
              </a:rPr>
              <a:t>神经网络的研究陷入低潮，沉寂了大约</a:t>
            </a:r>
            <a:r>
              <a:rPr lang="en-US" altLang="zh-CN" b="1" dirty="0">
                <a:latin typeface="Times New Roman" panose="02020603050405020304" pitchFamily="18" charset="0"/>
                <a:ea typeface="+mn-ea"/>
                <a:sym typeface="+mn-ea"/>
              </a:rPr>
              <a:t>15</a:t>
            </a:r>
            <a:r>
              <a:rPr lang="zh-CN" altLang="en-US" b="1" dirty="0">
                <a:latin typeface="Times New Roman" panose="02020603050405020304" pitchFamily="18" charset="0"/>
                <a:ea typeface="+mn-ea"/>
                <a:sym typeface="+mn-ea"/>
              </a:rPr>
              <a:t>年</a:t>
            </a:r>
            <a:endParaRPr lang="zh-CN" altLang="en-US" b="1"/>
          </a:p>
        </p:txBody>
      </p:sp>
      <p:sp>
        <p:nvSpPr>
          <p:cNvPr id="17409" name="Rectangle 3"/>
          <p:cNvSpPr>
            <a:spLocks noGrp="1"/>
          </p:cNvSpPr>
          <p:nvPr>
            <p:ph idx="1"/>
          </p:nvPr>
        </p:nvSpPr>
        <p:spPr>
          <a:xfrm>
            <a:off x="266700" y="5157192"/>
            <a:ext cx="8877300" cy="1599565"/>
          </a:xfrm>
        </p:spPr>
        <p:txBody>
          <a:bodyPr vert="horz" wrap="square" anchor="t"/>
          <a:lstStyle/>
          <a:p>
            <a:pPr algn="r">
              <a:buSzPct val="68000"/>
            </a:pPr>
            <a:r>
              <a:rPr kumimoji="0" lang="en-US" altLang="zh-CN" sz="2000" kern="1200" dirty="0">
                <a:latin typeface="Times New Roman" panose="02020603050405020304" pitchFamily="18" charset="0"/>
                <a:ea typeface="+mn-ea"/>
                <a:cs typeface="+mn-cs"/>
              </a:rPr>
              <a:t>1980’s</a:t>
            </a:r>
            <a:r>
              <a:rPr kumimoji="0" lang="zh-CN" altLang="en-US" sz="2000" kern="1200" dirty="0">
                <a:latin typeface="Times New Roman" panose="02020603050405020304" pitchFamily="18" charset="0"/>
                <a:ea typeface="+mn-ea"/>
                <a:cs typeface="+mn-cs"/>
              </a:rPr>
              <a:t>，神经网络重新成为研究热点</a:t>
            </a:r>
            <a:endParaRPr kumimoji="0" lang="en-US" altLang="zh-CN" sz="2000" kern="1200" dirty="0">
              <a:latin typeface="Times New Roman" panose="02020603050405020304" pitchFamily="18" charset="0"/>
              <a:ea typeface="+mn-ea"/>
              <a:cs typeface="+mn-cs"/>
            </a:endParaRPr>
          </a:p>
          <a:p>
            <a:pPr marL="850900" lvl="1" indent="-457200" algn="r">
              <a:buFont typeface="+mj-ea"/>
              <a:buAutoNum type="circleNumDbPlain"/>
            </a:pPr>
            <a:r>
              <a:rPr kumimoji="0" lang="en-US" altLang="zh-CN" sz="2000" b="1" kern="1200" dirty="0">
                <a:latin typeface="Times New Roman" panose="02020603050405020304" pitchFamily="18" charset="0"/>
                <a:ea typeface="+mn-ea"/>
                <a:cs typeface="+mn-cs"/>
              </a:rPr>
              <a:t>1982 Hopfield: </a:t>
            </a:r>
            <a:r>
              <a:rPr kumimoji="0" lang="zh-CN" altLang="en-US" sz="2000" b="1" kern="1200" dirty="0">
                <a:latin typeface="Times New Roman" panose="02020603050405020304" pitchFamily="18" charset="0"/>
                <a:ea typeface="+mn-ea"/>
                <a:cs typeface="+mn-cs"/>
              </a:rPr>
              <a:t>递归神经网络</a:t>
            </a:r>
            <a:r>
              <a:rPr kumimoji="0" lang="en-US" altLang="zh-CN" sz="2000" b="1" kern="1200" dirty="0">
                <a:latin typeface="Times New Roman" panose="02020603050405020304" pitchFamily="18" charset="0"/>
                <a:ea typeface="+mn-ea"/>
                <a:cs typeface="+mn-cs"/>
              </a:rPr>
              <a:t>(recurrent network model, RNN)</a:t>
            </a:r>
          </a:p>
          <a:p>
            <a:pPr marL="850900" lvl="1" indent="-457200" algn="r">
              <a:buFont typeface="+mj-ea"/>
              <a:buAutoNum type="circleNumDbPlain"/>
            </a:pPr>
            <a:r>
              <a:rPr kumimoji="0" lang="en-US" altLang="zh-CN" sz="2000" kern="1200" dirty="0">
                <a:latin typeface="Times New Roman" panose="02020603050405020304" pitchFamily="18" charset="0"/>
                <a:ea typeface="+mn-ea"/>
                <a:cs typeface="+mn-cs"/>
              </a:rPr>
              <a:t>1982 Kohonen:</a:t>
            </a:r>
            <a:r>
              <a:rPr kumimoji="0" lang="zh-CN" altLang="en-US" sz="2000" kern="1200" dirty="0">
                <a:latin typeface="Times New Roman" panose="02020603050405020304" pitchFamily="18" charset="0"/>
                <a:ea typeface="+mn-ea"/>
                <a:cs typeface="+mn-cs"/>
              </a:rPr>
              <a:t>自组织神经网络</a:t>
            </a:r>
            <a:r>
              <a:rPr kumimoji="0" lang="en-US" altLang="zh-CN" sz="2000" kern="1200" dirty="0">
                <a:latin typeface="Times New Roman" panose="02020603050405020304" pitchFamily="18" charset="0"/>
                <a:ea typeface="+mn-ea"/>
                <a:cs typeface="+mn-cs"/>
              </a:rPr>
              <a:t>(self-organizing maps, SOFM)</a:t>
            </a:r>
          </a:p>
          <a:p>
            <a:pPr marL="850900" lvl="1" indent="-457200" algn="r">
              <a:buFont typeface="+mj-ea"/>
              <a:buAutoNum type="circleNumDbPlain"/>
            </a:pPr>
            <a:r>
              <a:rPr kumimoji="0" lang="en-US" altLang="zh-CN" sz="2000" b="1" kern="1200" dirty="0">
                <a:latin typeface="Times New Roman" panose="02020603050405020304" pitchFamily="18" charset="0"/>
                <a:ea typeface="+mn-ea"/>
                <a:cs typeface="+mn-cs"/>
              </a:rPr>
              <a:t>1986 Rumelhart: </a:t>
            </a:r>
            <a:r>
              <a:rPr kumimoji="0" lang="zh-CN" altLang="en-US" sz="2000" b="1" kern="1200" dirty="0">
                <a:latin typeface="Times New Roman" panose="02020603050405020304" pitchFamily="18" charset="0"/>
                <a:ea typeface="+mn-ea"/>
                <a:cs typeface="+mn-cs"/>
              </a:rPr>
              <a:t>反向传播网络</a:t>
            </a:r>
            <a:r>
              <a:rPr kumimoji="0" lang="en-US" altLang="zh-CN" sz="2000" b="1" kern="1200" dirty="0">
                <a:latin typeface="Times New Roman" panose="02020603050405020304" pitchFamily="18" charset="0"/>
                <a:ea typeface="+mn-ea"/>
                <a:cs typeface="+mn-cs"/>
              </a:rPr>
              <a:t>(</a:t>
            </a:r>
            <a:r>
              <a:rPr kumimoji="0" lang="en-US" altLang="zh-CN" sz="2000" b="1" kern="1200" dirty="0" err="1">
                <a:latin typeface="Times New Roman" panose="02020603050405020304" pitchFamily="18" charset="0"/>
                <a:ea typeface="+mn-ea"/>
                <a:cs typeface="+mn-cs"/>
              </a:rPr>
              <a:t>BP,backpropagation</a:t>
            </a:r>
            <a:r>
              <a:rPr kumimoji="0" lang="en-US" altLang="zh-CN" sz="2000" b="1" kern="1200" dirty="0">
                <a:latin typeface="Times New Roman" panose="02020603050405020304" pitchFamily="18" charset="0"/>
                <a:ea typeface="+mn-ea"/>
                <a:cs typeface="+mn-cs"/>
              </a:rPr>
              <a:t> )</a:t>
            </a:r>
            <a:endParaRPr kumimoji="0" lang="en-GB" altLang="zh-CN" sz="2000" b="1" kern="1200" dirty="0">
              <a:latin typeface="Times New Roman" panose="02020603050405020304" pitchFamily="18" charset="0"/>
              <a:ea typeface="+mn-ea"/>
              <a:cs typeface="+mn-cs"/>
            </a:endParaRPr>
          </a:p>
          <a:p>
            <a:pPr marL="850900" lvl="1" indent="-457200" algn="r"/>
            <a:endParaRPr kumimoji="0" lang="zh-CN" altLang="en-US" sz="2000" kern="1200" dirty="0">
              <a:latin typeface="Times New Roman" panose="02020603050405020304" pitchFamily="18" charset="0"/>
              <a:ea typeface="Times New Roman" panose="02020603050405020304" pitchFamily="18" charset="0"/>
              <a:cs typeface="+mn-cs"/>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p:cNvSpPr>
          <p:nvPr>
            <p:ph idx="1"/>
          </p:nvPr>
        </p:nvSpPr>
        <p:spPr>
          <a:xfrm>
            <a:off x="381000" y="1066800"/>
            <a:ext cx="6553200" cy="5334000"/>
          </a:xfrm>
        </p:spPr>
        <p:txBody>
          <a:bodyPr vert="horz" wrap="square" anchor="t"/>
          <a:lstStyle/>
          <a:p>
            <a:pPr>
              <a:buSzPct val="68000"/>
            </a:pPr>
            <a:r>
              <a:rPr kumimoji="0" lang="en-US" altLang="zh-CN" sz="2400" kern="1200" dirty="0">
                <a:latin typeface="Times New Roman" panose="02020603050405020304" pitchFamily="18" charset="0"/>
                <a:ea typeface="+mn-ea"/>
                <a:cs typeface="+mn-cs"/>
              </a:rPr>
              <a:t>McCulloch &amp; Pitts (1943) </a:t>
            </a:r>
            <a:r>
              <a:rPr kumimoji="0" lang="zh-CN" altLang="en-US" sz="2400" kern="1200" dirty="0">
                <a:latin typeface="Times New Roman" panose="02020603050405020304" pitchFamily="18" charset="0"/>
                <a:ea typeface="+mn-ea"/>
                <a:cs typeface="+mn-cs"/>
              </a:rPr>
              <a:t>被公认为第一个人工神经网络的设计者</a:t>
            </a:r>
            <a:r>
              <a:rPr kumimoji="0" lang="en-US" altLang="zh-CN" sz="2400" kern="1200" dirty="0">
                <a:latin typeface="Times New Roman" panose="02020603050405020304" pitchFamily="18" charset="0"/>
                <a:ea typeface="+mn-ea"/>
                <a:cs typeface="+mn-cs"/>
              </a:rPr>
              <a:t> (MP model)</a:t>
            </a:r>
          </a:p>
          <a:p>
            <a:pPr lvl="1" indent="-227965"/>
            <a:r>
              <a:rPr kumimoji="0" lang="zh-CN" altLang="en-US" sz="2400" kern="1200" dirty="0">
                <a:latin typeface="Times New Roman" panose="02020603050405020304" pitchFamily="18" charset="0"/>
                <a:ea typeface="+mn-ea"/>
                <a:cs typeface="+mn-cs"/>
              </a:rPr>
              <a:t>他们使用阈值以及用多个简单单元结合在一起以提高计算能力的思想到今天仍被广泛使用</a:t>
            </a:r>
            <a:endParaRPr kumimoji="0" lang="en-US" altLang="zh-CN" sz="2400" kern="1200" dirty="0">
              <a:latin typeface="Times New Roman" panose="02020603050405020304" pitchFamily="18" charset="0"/>
              <a:ea typeface="+mn-ea"/>
              <a:cs typeface="+mn-cs"/>
            </a:endParaRPr>
          </a:p>
          <a:p>
            <a:pPr>
              <a:buSzPct val="68000"/>
            </a:pPr>
            <a:r>
              <a:rPr kumimoji="0" lang="zh-CN" altLang="en-US" sz="2400" kern="1200" dirty="0">
                <a:solidFill>
                  <a:srgbClr val="000000"/>
                </a:solidFill>
                <a:latin typeface="Times New Roman" panose="02020603050405020304" pitchFamily="18" charset="0"/>
                <a:ea typeface="+mn-ea"/>
                <a:cs typeface="+mn-cs"/>
              </a:rPr>
              <a:t>试图通过用计算模型  模拟 生物神经系统的方法来理解 生物神经系统的工作模式</a:t>
            </a:r>
            <a:endParaRPr kumimoji="0" lang="en-US" altLang="zh-CN" sz="2400" kern="1200" dirty="0">
              <a:solidFill>
                <a:srgbClr val="000000"/>
              </a:solidFill>
              <a:latin typeface="Times New Roman" panose="02020603050405020304" pitchFamily="18" charset="0"/>
              <a:ea typeface="+mn-ea"/>
              <a:cs typeface="+mn-cs"/>
            </a:endParaRPr>
          </a:p>
          <a:p>
            <a:pPr>
              <a:buSzPct val="68000"/>
            </a:pPr>
            <a:r>
              <a:rPr kumimoji="0" lang="zh-CN" altLang="en-US" sz="2400" kern="1200" dirty="0">
                <a:solidFill>
                  <a:srgbClr val="000000"/>
                </a:solidFill>
                <a:latin typeface="Times New Roman" panose="02020603050405020304" pitchFamily="18" charset="0"/>
                <a:ea typeface="+mn-ea"/>
                <a:cs typeface="+mn-cs"/>
              </a:rPr>
              <a:t>高度的并行性使得其计算效率非常高</a:t>
            </a:r>
            <a:endParaRPr kumimoji="0" lang="en-US" altLang="zh-CN" sz="2400" kern="1200" dirty="0">
              <a:solidFill>
                <a:srgbClr val="000000"/>
              </a:solidFill>
              <a:latin typeface="Times New Roman" panose="02020603050405020304" pitchFamily="18" charset="0"/>
              <a:ea typeface="+mn-ea"/>
              <a:cs typeface="+mn-cs"/>
            </a:endParaRPr>
          </a:p>
          <a:p>
            <a:pPr>
              <a:buSzPct val="68000"/>
            </a:pPr>
            <a:r>
              <a:rPr kumimoji="0" lang="zh-CN" altLang="en-US" sz="2400" kern="1200" dirty="0">
                <a:solidFill>
                  <a:srgbClr val="000000"/>
                </a:solidFill>
                <a:latin typeface="Times New Roman" panose="02020603050405020304" pitchFamily="18" charset="0"/>
                <a:ea typeface="+mn-ea"/>
                <a:cs typeface="+mn-cs"/>
              </a:rPr>
              <a:t>有助于理解神经表示的“分布式”特征</a:t>
            </a:r>
            <a:endParaRPr kumimoji="0" lang="en-US" altLang="zh-CN" sz="2400" kern="1200" dirty="0">
              <a:solidFill>
                <a:srgbClr val="000000"/>
              </a:solidFill>
              <a:latin typeface="Times New Roman" panose="02020603050405020304" pitchFamily="18" charset="0"/>
              <a:ea typeface="Times New Roman" panose="02020603050405020304" pitchFamily="18" charset="0"/>
              <a:cs typeface="+mn-cs"/>
            </a:endParaRPr>
          </a:p>
        </p:txBody>
      </p:sp>
      <p:sp>
        <p:nvSpPr>
          <p:cNvPr id="271362" name="Rectangle 2"/>
          <p:cNvSpPr>
            <a:spLocks noGrp="1" noChangeArrowheads="1"/>
          </p:cNvSpPr>
          <p:nvPr>
            <p:ph type="title"/>
          </p:nvPr>
        </p:nvSpPr>
        <p:spPr>
          <a:xfrm>
            <a:off x="304800" y="381000"/>
            <a:ext cx="7793038" cy="387350"/>
          </a:xfrm>
          <a:noFill/>
          <a:ln>
            <a:noFill/>
          </a:ln>
          <a:effectLst/>
          <a:sp3d prstMaterial="plastic"/>
        </p:spPr>
        <p:txBody>
          <a:bodyPr vert="horz" rtlCol="0" anchor="ctr">
            <a:no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Introduction – ANN’s brief history</a:t>
            </a:r>
            <a:endParaRPr kumimoji="0" lang="zh-CN"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grpSp>
        <p:nvGrpSpPr>
          <p:cNvPr id="16387" name="Group 11"/>
          <p:cNvGrpSpPr/>
          <p:nvPr/>
        </p:nvGrpSpPr>
        <p:grpSpPr>
          <a:xfrm>
            <a:off x="7162800" y="228600"/>
            <a:ext cx="1738313" cy="2970213"/>
            <a:chOff x="3945" y="768"/>
            <a:chExt cx="1095" cy="1871"/>
          </a:xfrm>
        </p:grpSpPr>
        <p:sp>
          <p:nvSpPr>
            <p:cNvPr id="16388" name="Rectangle 6"/>
            <p:cNvSpPr/>
            <p:nvPr/>
          </p:nvSpPr>
          <p:spPr>
            <a:xfrm>
              <a:off x="4076" y="2197"/>
              <a:ext cx="941" cy="442"/>
            </a:xfrm>
            <a:prstGeom prst="rect">
              <a:avLst/>
            </a:prstGeom>
            <a:noFill/>
            <a:ln w="9525">
              <a:noFill/>
            </a:ln>
          </p:spPr>
          <p:txBody>
            <a:bodyPr wrap="none" anchor="t">
              <a:spAutoFit/>
            </a:bodyPr>
            <a:lstStyle/>
            <a:p>
              <a:pPr algn="ctr"/>
              <a:r>
                <a:rPr lang="zh-CN" altLang="en-US" sz="2000" dirty="0">
                  <a:solidFill>
                    <a:srgbClr val="000000"/>
                  </a:solidFill>
                  <a:latin typeface="Times New Roman" panose="02020603050405020304" pitchFamily="18" charset="0"/>
                  <a:ea typeface="黑体" panose="02010609060101010101" pitchFamily="49" charset="-122"/>
                </a:rPr>
                <a:t>麦克洛奇</a:t>
              </a:r>
            </a:p>
            <a:p>
              <a:pPr algn="ctr"/>
              <a:r>
                <a:rPr lang="en-US" altLang="zh-CN" sz="2000" dirty="0">
                  <a:solidFill>
                    <a:srgbClr val="000000"/>
                  </a:solidFill>
                  <a:latin typeface="Times New Roman" panose="02020603050405020304" pitchFamily="18" charset="0"/>
                  <a:ea typeface="黑体" panose="02010609060101010101" pitchFamily="49" charset="-122"/>
                </a:rPr>
                <a:t>(McCulloch)</a:t>
              </a:r>
              <a:endParaRPr lang="zh-CN" altLang="en-US" sz="2000" dirty="0">
                <a:solidFill>
                  <a:srgbClr val="000000"/>
                </a:solidFill>
                <a:latin typeface="Times New Roman" panose="02020603050405020304" pitchFamily="18" charset="0"/>
                <a:ea typeface="黑体" panose="02010609060101010101" pitchFamily="49" charset="-122"/>
              </a:endParaRPr>
            </a:p>
          </p:txBody>
        </p:sp>
        <p:pic>
          <p:nvPicPr>
            <p:cNvPr id="16389" name="Picture 10" descr="Warren Sturgis McCulloch"/>
            <p:cNvPicPr>
              <a:picLocks noChangeAspect="1"/>
            </p:cNvPicPr>
            <p:nvPr/>
          </p:nvPicPr>
          <p:blipFill>
            <a:blip r:embed="rId2"/>
            <a:stretch>
              <a:fillRect/>
            </a:stretch>
          </p:blipFill>
          <p:spPr>
            <a:xfrm>
              <a:off x="3945" y="768"/>
              <a:ext cx="1095" cy="1440"/>
            </a:xfrm>
            <a:prstGeom prst="rect">
              <a:avLst/>
            </a:prstGeom>
            <a:noFill/>
            <a:ln w="9525">
              <a:noFill/>
            </a:ln>
          </p:spPr>
        </p:pic>
      </p:grpSp>
      <p:grpSp>
        <p:nvGrpSpPr>
          <p:cNvPr id="16390" name="Group 16"/>
          <p:cNvGrpSpPr/>
          <p:nvPr/>
        </p:nvGrpSpPr>
        <p:grpSpPr>
          <a:xfrm>
            <a:off x="7239000" y="3429000"/>
            <a:ext cx="1704975" cy="3124200"/>
            <a:chOff x="4032" y="2112"/>
            <a:chExt cx="1074" cy="1968"/>
          </a:xfrm>
        </p:grpSpPr>
        <p:pic>
          <p:nvPicPr>
            <p:cNvPr id="16391" name="Picture 13" descr="Image Detail"/>
            <p:cNvPicPr>
              <a:picLocks noChangeAspect="1"/>
            </p:cNvPicPr>
            <p:nvPr/>
          </p:nvPicPr>
          <p:blipFill>
            <a:blip r:embed="rId3"/>
            <a:stretch>
              <a:fillRect/>
            </a:stretch>
          </p:blipFill>
          <p:spPr>
            <a:xfrm>
              <a:off x="4032" y="2112"/>
              <a:ext cx="1074" cy="1530"/>
            </a:xfrm>
            <a:prstGeom prst="rect">
              <a:avLst/>
            </a:prstGeom>
            <a:noFill/>
            <a:ln w="9525">
              <a:noFill/>
            </a:ln>
          </p:spPr>
        </p:pic>
        <p:sp>
          <p:nvSpPr>
            <p:cNvPr id="16392" name="Rectangle 15"/>
            <p:cNvSpPr/>
            <p:nvPr/>
          </p:nvSpPr>
          <p:spPr>
            <a:xfrm>
              <a:off x="4320" y="3638"/>
              <a:ext cx="505" cy="442"/>
            </a:xfrm>
            <a:prstGeom prst="rect">
              <a:avLst/>
            </a:prstGeom>
            <a:noFill/>
            <a:ln w="9525">
              <a:noFill/>
            </a:ln>
          </p:spPr>
          <p:txBody>
            <a:bodyPr wrap="none" anchor="t">
              <a:spAutoFit/>
            </a:bodyPr>
            <a:lstStyle/>
            <a:p>
              <a:pPr algn="ctr"/>
              <a:r>
                <a:rPr lang="zh-CN" altLang="en-US" sz="2000" dirty="0">
                  <a:solidFill>
                    <a:srgbClr val="000000"/>
                  </a:solidFill>
                  <a:latin typeface="Times New Roman" panose="02020603050405020304" pitchFamily="18" charset="0"/>
                  <a:ea typeface="黑体" panose="02010609060101010101" pitchFamily="49" charset="-122"/>
                </a:rPr>
                <a:t>皮茨 </a:t>
              </a:r>
            </a:p>
            <a:p>
              <a:pPr algn="ctr"/>
              <a:r>
                <a:rPr lang="en-US" altLang="zh-CN" sz="2000" dirty="0">
                  <a:solidFill>
                    <a:srgbClr val="000000"/>
                  </a:solidFill>
                  <a:latin typeface="Times New Roman" panose="02020603050405020304" pitchFamily="18" charset="0"/>
                  <a:ea typeface="黑体" panose="02010609060101010101" pitchFamily="49" charset="-122"/>
                </a:rPr>
                <a:t>(Pitts)</a:t>
              </a:r>
              <a:endParaRPr lang="zh-CN" altLang="en-US" sz="2000" dirty="0">
                <a:solidFill>
                  <a:srgbClr val="000000"/>
                </a:solidFill>
                <a:latin typeface="Times New Roman" panose="02020603050405020304" pitchFamily="18" charset="0"/>
                <a:ea typeface="黑体" panose="02010609060101010101" pitchFamily="49"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p:cNvSpPr>
            <a:spLocks noGrp="1"/>
          </p:cNvSpPr>
          <p:nvPr>
            <p:ph idx="1"/>
          </p:nvPr>
        </p:nvSpPr>
        <p:spPr>
          <a:xfrm>
            <a:off x="151765" y="1219200"/>
            <a:ext cx="8874760" cy="5638800"/>
          </a:xfrm>
        </p:spPr>
        <p:txBody>
          <a:bodyPr vert="horz" wrap="square" anchor="t"/>
          <a:lstStyle/>
          <a:p>
            <a:pPr marL="265430" indent="0">
              <a:buSzPct val="68000"/>
            </a:pPr>
            <a:r>
              <a:rPr kumimoji="0" lang="zh-CN" altLang="en-US" sz="2800" kern="1200" dirty="0">
                <a:latin typeface="楷体_GB2312"/>
                <a:ea typeface="+mn-ea"/>
                <a:cs typeface="+mn-cs"/>
              </a:rPr>
              <a:t>人工神经网络（</a:t>
            </a:r>
            <a:r>
              <a:rPr kumimoji="0" lang="en-US" altLang="zh-CN" sz="2800" kern="1200" dirty="0">
                <a:latin typeface="楷体_GB2312"/>
                <a:ea typeface="+mn-ea"/>
                <a:cs typeface="+mn-cs"/>
              </a:rPr>
              <a:t>ANN</a:t>
            </a:r>
            <a:r>
              <a:rPr kumimoji="0" lang="zh-CN" altLang="en-US" sz="2800" kern="1200" dirty="0">
                <a:latin typeface="楷体_GB2312"/>
                <a:ea typeface="+mn-ea"/>
                <a:cs typeface="+mn-cs"/>
              </a:rPr>
              <a:t>）的特性</a:t>
            </a:r>
            <a:endParaRPr kumimoji="0" lang="en-US" altLang="zh-CN" sz="2800" kern="1200" dirty="0">
              <a:latin typeface="楷体_GB2312"/>
              <a:ea typeface="+mn-ea"/>
              <a:cs typeface="+mn-cs"/>
            </a:endParaRPr>
          </a:p>
          <a:p>
            <a:pPr marL="977900" lvl="1" indent="-457200">
              <a:buFont typeface="+mj-ea"/>
              <a:buAutoNum type="circleNumDbPlain"/>
            </a:pPr>
            <a:r>
              <a:rPr kumimoji="0" lang="zh-CN" altLang="en-US" sz="2400" kern="1200" dirty="0">
                <a:latin typeface="楷体_GB2312"/>
                <a:ea typeface="+mn-ea"/>
                <a:cs typeface="+mn-cs"/>
              </a:rPr>
              <a:t>并行分布处理</a:t>
            </a:r>
          </a:p>
          <a:p>
            <a:pPr marL="977900" lvl="2" indent="0">
              <a:buFont typeface="+mj-ea"/>
              <a:buNone/>
            </a:pPr>
            <a:r>
              <a:rPr kumimoji="0" lang="zh-CN" altLang="en-US" sz="2190" kern="1200" dirty="0">
                <a:latin typeface="楷体_GB2312"/>
                <a:ea typeface="+mn-ea"/>
                <a:cs typeface="+mn-cs"/>
              </a:rPr>
              <a:t>    神经网络具有高度的并行结构和并行实现能力，从而具有较好的耐故障能力和较快的总体处理能力</a:t>
            </a:r>
          </a:p>
          <a:p>
            <a:pPr marL="977900" lvl="1" indent="-457200">
              <a:buFont typeface="+mj-ea"/>
              <a:buAutoNum type="circleNumDbPlain"/>
            </a:pPr>
            <a:r>
              <a:rPr kumimoji="0" lang="zh-CN" altLang="en-US" sz="2400" kern="1200" dirty="0">
                <a:latin typeface="楷体_GB2312"/>
                <a:ea typeface="+mn-ea"/>
                <a:cs typeface="+mn-cs"/>
              </a:rPr>
              <a:t>非线性映射</a:t>
            </a:r>
          </a:p>
          <a:p>
            <a:pPr marL="977900" lvl="1" indent="-457200">
              <a:buFont typeface="+mj-ea"/>
              <a:buAutoNum type="circleNumDbPlain"/>
            </a:pPr>
            <a:r>
              <a:rPr kumimoji="0" lang="zh-CN" altLang="en-US" sz="2400" kern="1200" dirty="0">
                <a:latin typeface="楷体_GB2312"/>
                <a:ea typeface="+mn-ea"/>
                <a:cs typeface="+mn-cs"/>
              </a:rPr>
              <a:t>通过训练进行学习</a:t>
            </a:r>
          </a:p>
          <a:p>
            <a:pPr marL="977900" lvl="2" indent="0">
              <a:buFont typeface="+mj-ea"/>
              <a:buNone/>
            </a:pPr>
            <a:r>
              <a:rPr kumimoji="0" lang="zh-CN" altLang="en-US" sz="2190" kern="1200" dirty="0">
                <a:latin typeface="楷体_GB2312"/>
                <a:ea typeface="+mn-ea"/>
                <a:cs typeface="+mn-cs"/>
              </a:rPr>
              <a:t>    一个经过适当训练神经网络具有归纳全部数据的能力，因此，神经网络能解决那些由数学模型或描述规则难以处理的问题</a:t>
            </a:r>
          </a:p>
          <a:p>
            <a:pPr marL="977900" lvl="1" indent="-457200">
              <a:buFont typeface="+mj-ea"/>
              <a:buAutoNum type="circleNumDbPlain"/>
            </a:pPr>
            <a:r>
              <a:rPr kumimoji="0" lang="zh-CN" altLang="en-US" sz="2400" kern="1200" dirty="0">
                <a:latin typeface="楷体_GB2312"/>
                <a:ea typeface="+mn-ea"/>
                <a:cs typeface="+mn-cs"/>
              </a:rPr>
              <a:t>适应与集成</a:t>
            </a:r>
          </a:p>
          <a:p>
            <a:pPr marL="977900" lvl="2" indent="0">
              <a:buFont typeface="+mj-ea"/>
              <a:buNone/>
            </a:pPr>
            <a:r>
              <a:rPr kumimoji="0" lang="zh-CN" altLang="en-US" sz="2190" kern="1200" dirty="0">
                <a:latin typeface="楷体_GB2312"/>
                <a:ea typeface="+mn-ea"/>
                <a:cs typeface="+mn-cs"/>
              </a:rPr>
              <a:t>    强适应、信息融合能力</a:t>
            </a:r>
          </a:p>
          <a:p>
            <a:pPr marL="977900" lvl="1" indent="-457200">
              <a:buFont typeface="+mj-ea"/>
              <a:buAutoNum type="circleNumDbPlain"/>
            </a:pPr>
            <a:r>
              <a:rPr kumimoji="0" lang="zh-CN" altLang="en-US" sz="2400" kern="1200" dirty="0">
                <a:latin typeface="楷体_GB2312"/>
                <a:ea typeface="+mn-ea"/>
                <a:cs typeface="+mn-cs"/>
              </a:rPr>
              <a:t>硬件实现</a:t>
            </a:r>
            <a:r>
              <a:rPr kumimoji="0" lang="zh-CN" altLang="en-US" kern="1200" dirty="0">
                <a:latin typeface="楷体_GB2312"/>
                <a:ea typeface="+mn-ea"/>
                <a:cs typeface="+mn-cs"/>
              </a:rPr>
              <a:t>    </a:t>
            </a:r>
          </a:p>
          <a:p>
            <a:pPr marL="265430" indent="0">
              <a:buSzPct val="68000"/>
              <a:buFont typeface="Wingdings" panose="05000000000000000000" pitchFamily="2" charset="2"/>
              <a:buNone/>
            </a:pPr>
            <a:r>
              <a:rPr kumimoji="0" lang="zh-CN" altLang="en-US" kern="1200" dirty="0">
                <a:latin typeface="楷体_GB2312"/>
                <a:ea typeface="+mn-ea"/>
                <a:cs typeface="+mn-cs"/>
              </a:rPr>
              <a:t>          </a:t>
            </a:r>
            <a:r>
              <a:rPr kumimoji="0" lang="zh-CN" altLang="en-US" sz="2800" kern="1200" dirty="0">
                <a:latin typeface="楷体_GB2312"/>
                <a:ea typeface="+mn-ea"/>
                <a:cs typeface="+mn-cs"/>
              </a:rPr>
              <a:t>这些特性使</a:t>
            </a:r>
            <a:r>
              <a:rPr kumimoji="0" lang="zh-CN" altLang="en-US" sz="2800" kern="1200" dirty="0">
                <a:latin typeface="Times New Roman" panose="02020603050405020304" pitchFamily="18" charset="0"/>
                <a:ea typeface="+mn-ea"/>
                <a:cs typeface="+mn-cs"/>
              </a:rPr>
              <a:t>得人工神经网络</a:t>
            </a:r>
            <a:r>
              <a:rPr kumimoji="0" lang="zh-CN" altLang="en-US" sz="2800" kern="1200" dirty="0">
                <a:latin typeface="楷体_GB2312"/>
                <a:ea typeface="+mn-ea"/>
                <a:cs typeface="+mn-cs"/>
              </a:rPr>
              <a:t>具有应用于各种智能系统的巨大潜力。</a:t>
            </a:r>
            <a:endParaRPr kumimoji="0" lang="zh-CN" altLang="en-US" sz="2800" kern="1200" dirty="0">
              <a:latin typeface="楷体_GB2312"/>
              <a:ea typeface="Times New Roman" panose="02020603050405020304" pitchFamily="18" charset="0"/>
              <a:cs typeface="+mn-cs"/>
            </a:endParaRPr>
          </a:p>
        </p:txBody>
      </p:sp>
      <p:sp>
        <p:nvSpPr>
          <p:cNvPr id="273410" name="Rectangle 2"/>
          <p:cNvSpPr>
            <a:spLocks noGrp="1" noChangeArrowheads="1"/>
          </p:cNvSpPr>
          <p:nvPr>
            <p:ph type="title"/>
          </p:nvPr>
        </p:nvSpPr>
        <p:spPr>
          <a:xfrm>
            <a:off x="761999" y="304800"/>
            <a:ext cx="7589837" cy="806450"/>
          </a:xfrm>
          <a:noFill/>
          <a:ln>
            <a:noFill/>
          </a:ln>
          <a:effectLst/>
          <a:sp3d prstMaterial="plastic"/>
        </p:spPr>
        <p:txBody>
          <a:bodyPr vert="horz" rtlCol="0" anchor="ctr">
            <a:no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Introduction</a:t>
            </a:r>
            <a:r>
              <a:rPr kumimoji="0" lang="zh-CN" altLang="en-US"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 ANN </a:t>
            </a:r>
            <a:endParaRPr kumimoji="0" lang="zh-CN" altLang="en-US" sz="4400" b="1" i="0" u="none" strike="noStrike" kern="1200" cap="none" spc="0" normalizeH="0" baseline="0" noProof="0" dirty="0">
              <a:ln>
                <a:noFill/>
              </a:ln>
              <a:solidFill>
                <a:schemeClr val="tx1"/>
              </a:solidFill>
              <a:effectLst>
                <a:outerShdw blurRad="31750" dist="25400" dir="5400000" algn="tl" rotWithShape="0">
                  <a:srgbClr val="000000">
                    <a:alpha val="25000"/>
                  </a:srgbClr>
                </a:outerShdw>
              </a:effectLst>
              <a:uLnTx/>
              <a:uFillTx/>
              <a:latin typeface="Times New Roman" panose="02020603050405020304" pitchFamily="18" charset="0"/>
              <a:ea typeface="楷体_GB2312" pitchFamily="49" charset="-122"/>
              <a:cs typeface="Times New Roman" panose="02020603050405020304" pitchFamily="18" charset="0"/>
            </a:endParaRPr>
          </a:p>
        </p:txBody>
      </p:sp>
      <p:pic>
        <p:nvPicPr>
          <p:cNvPr id="18435" name="Picture 4" descr="ANd9GcSpXTH4qYqlzYzLYLCUyMx61ygyCXC6PfVyeXIKgKFyJza99sma"/>
          <p:cNvPicPr>
            <a:picLocks noChangeAspect="1"/>
          </p:cNvPicPr>
          <p:nvPr/>
        </p:nvPicPr>
        <p:blipFill>
          <a:blip r:embed="rId2"/>
          <a:stretch>
            <a:fillRect/>
          </a:stretch>
        </p:blipFill>
        <p:spPr>
          <a:xfrm>
            <a:off x="6760210" y="78740"/>
            <a:ext cx="2266315" cy="198310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p:cNvSpPr>
            <a:spLocks noGrp="1"/>
          </p:cNvSpPr>
          <p:nvPr>
            <p:ph type="sldNum" sz="quarter" idx="12"/>
          </p:nvPr>
        </p:nvSpPr>
        <p:spPr>
          <a:xfrm>
            <a:off x="8287316" y="5498306"/>
            <a:ext cx="856684" cy="502444"/>
          </a:xfrm>
        </p:spPr>
        <p:txBody>
          <a:bodyPr/>
          <a:lstStyle/>
          <a:p>
            <a:fld id="{49AE70B2-8BF9-45C0-BB95-33D1B9D3A854}" type="slidenum">
              <a:rPr lang="zh-CN" altLang="en-US" sz="750" smtClean="0"/>
              <a:t>15</a:t>
            </a:fld>
            <a:endParaRPr lang="zh-CN" altLang="en-US" sz="750" dirty="0"/>
          </a:p>
        </p:txBody>
      </p:sp>
      <p:pic>
        <p:nvPicPr>
          <p:cNvPr id="4" name="图片 3"/>
          <p:cNvPicPr>
            <a:picLocks noChangeAspect="1"/>
          </p:cNvPicPr>
          <p:nvPr/>
        </p:nvPicPr>
        <p:blipFill>
          <a:blip r:embed="rId4"/>
          <a:stretch>
            <a:fillRect/>
          </a:stretch>
        </p:blipFill>
        <p:spPr>
          <a:xfrm>
            <a:off x="0" y="957778"/>
            <a:ext cx="9144000" cy="494244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81000" y="228600"/>
            <a:ext cx="8458200" cy="685800"/>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4400" dirty="0">
                <a:ea typeface="+mn-ea"/>
                <a:cs typeface="+mn-cs"/>
                <a:sym typeface="+mn-ea"/>
              </a:rPr>
              <a:t>神经元是</a:t>
            </a:r>
            <a:r>
              <a:rPr lang="zh-CN" altLang="en-US" sz="4400" dirty="0">
                <a:ea typeface="+mn-ea"/>
                <a:cs typeface="+mn-cs"/>
                <a:sym typeface="+mn-ea"/>
              </a:rPr>
              <a:t>如何</a:t>
            </a:r>
            <a:r>
              <a:rPr lang="en-US" altLang="zh-CN" sz="4400" dirty="0">
                <a:ea typeface="+mn-ea"/>
                <a:cs typeface="+mn-cs"/>
                <a:sym typeface="+mn-ea"/>
              </a:rPr>
              <a:t>学习的</a:t>
            </a:r>
            <a:r>
              <a:rPr lang="zh-CN" altLang="en-US" sz="4400" dirty="0">
                <a:ea typeface="+mn-ea"/>
                <a:cs typeface="+mn-cs"/>
                <a:sym typeface="+mn-ea"/>
              </a:rPr>
              <a:t>？</a:t>
            </a:r>
            <a:endParaRPr kumimoji="0" lang="zh-CN" altLang="en-US"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n-ea"/>
              <a:cs typeface="+mn-cs"/>
              <a:sym typeface="+mn-ea"/>
            </a:endParaRPr>
          </a:p>
        </p:txBody>
      </p:sp>
      <p:sp>
        <p:nvSpPr>
          <p:cNvPr id="20482" name="内容占位符 4"/>
          <p:cNvSpPr>
            <a:spLocks noGrp="1"/>
          </p:cNvSpPr>
          <p:nvPr>
            <p:ph idx="1"/>
          </p:nvPr>
        </p:nvSpPr>
        <p:spPr>
          <a:xfrm>
            <a:off x="457200" y="1219200"/>
            <a:ext cx="8229600" cy="4525963"/>
          </a:xfrm>
        </p:spPr>
        <p:txBody>
          <a:bodyPr vert="horz" wrap="square" anchor="t"/>
          <a:lstStyle/>
          <a:p>
            <a:pPr>
              <a:lnSpc>
                <a:spcPct val="120000"/>
              </a:lnSpc>
              <a:buSzPct val="68000"/>
            </a:pPr>
            <a:r>
              <a:rPr kumimoji="0" lang="zh-CN" altLang="en-US" sz="2800" kern="1200" dirty="0">
                <a:latin typeface="Times New Roman" panose="02020603050405020304" pitchFamily="18" charset="0"/>
                <a:ea typeface="+mn-ea"/>
                <a:cs typeface="+mn-cs"/>
              </a:rPr>
              <a:t>突触会根据经验改变自己的大小和连接强度</a:t>
            </a:r>
            <a:endParaRPr kumimoji="0" lang="en-US" altLang="zh-CN" sz="2800" kern="1200" dirty="0">
              <a:latin typeface="Times New Roman" panose="02020603050405020304" pitchFamily="18" charset="0"/>
              <a:ea typeface="+mn-ea"/>
              <a:cs typeface="+mn-cs"/>
            </a:endParaRPr>
          </a:p>
          <a:p>
            <a:pPr>
              <a:lnSpc>
                <a:spcPct val="120000"/>
              </a:lnSpc>
            </a:pPr>
            <a:r>
              <a:rPr kumimoji="0" lang="en-US" altLang="zh-CN" sz="2400" kern="1200" dirty="0" err="1">
                <a:latin typeface="Times New Roman" panose="02020603050405020304" pitchFamily="18" charset="0"/>
                <a:ea typeface="+mn-ea"/>
                <a:cs typeface="+mn-cs"/>
              </a:rPr>
              <a:t>如果A神经元与B神经元相连的</a:t>
            </a:r>
            <a:r>
              <a:rPr kumimoji="0" lang="en-US" altLang="zh-CN" sz="2400" kern="1200" dirty="0" err="1">
                <a:solidFill>
                  <a:srgbClr val="FF0000"/>
                </a:solidFill>
                <a:latin typeface="Times New Roman" panose="02020603050405020304" pitchFamily="18" charset="0"/>
                <a:ea typeface="+mn-ea"/>
                <a:cs typeface="+mn-cs"/>
              </a:rPr>
              <a:t>突触越大</a:t>
            </a:r>
            <a:r>
              <a:rPr kumimoji="0" lang="en-US" altLang="zh-CN" sz="2400" kern="1200" dirty="0" err="1">
                <a:latin typeface="Times New Roman" panose="02020603050405020304" pitchFamily="18" charset="0"/>
                <a:ea typeface="+mn-ea"/>
                <a:cs typeface="+mn-cs"/>
              </a:rPr>
              <a:t>，表明他们间的关联更强</a:t>
            </a:r>
            <a:r>
              <a:rPr kumimoji="0" lang="en-US" altLang="zh-CN" sz="2400" kern="1200" dirty="0">
                <a:latin typeface="Times New Roman" panose="02020603050405020304" pitchFamily="18" charset="0"/>
                <a:ea typeface="+mn-ea"/>
                <a:cs typeface="+mn-cs"/>
              </a:rPr>
              <a:t>。</a:t>
            </a:r>
            <a:r>
              <a:rPr kumimoji="0" lang="zh-CN" altLang="en-US" sz="2400" kern="1200" dirty="0">
                <a:latin typeface="Times New Roman" panose="02020603050405020304" pitchFamily="18" charset="0"/>
                <a:ea typeface="+mn-ea"/>
                <a:cs typeface="+mn-cs"/>
              </a:rPr>
              <a:t>即，</a:t>
            </a:r>
            <a:r>
              <a:rPr kumimoji="0" lang="en-US" altLang="zh-CN" sz="2400" kern="1200" dirty="0">
                <a:latin typeface="Times New Roman" panose="02020603050405020304" pitchFamily="18" charset="0"/>
                <a:ea typeface="+mn-ea"/>
                <a:cs typeface="+mn-cs"/>
              </a:rPr>
              <a:t>通过改变他的大小和强度来学习。这个改变是通过经验，当我们对一个事情刺激有反应的时候，如果这两个神经元同时有反应，那他们之间的连接就会更强。这种学习方法就叫做Hebbian learning (</a:t>
            </a:r>
            <a:r>
              <a:rPr lang="zh-CN" altLang="en-US" sz="2400" dirty="0">
                <a:cs typeface="+mn-cs"/>
              </a:rPr>
              <a:t>赫布型学习</a:t>
            </a:r>
            <a:r>
              <a:rPr kumimoji="0" lang="en-US" altLang="zh-CN" sz="2400" kern="1200" dirty="0">
                <a:latin typeface="Times New Roman" panose="02020603050405020304" pitchFamily="18" charset="0"/>
                <a:ea typeface="+mn-ea"/>
                <a:cs typeface="+mn-cs"/>
              </a:rPr>
              <a:t>)。 </a:t>
            </a:r>
          </a:p>
          <a:p>
            <a:pPr>
              <a:lnSpc>
                <a:spcPct val="120000"/>
              </a:lnSpc>
              <a:buSzPct val="68000"/>
            </a:pPr>
            <a:endParaRPr kumimoji="0" lang="zh-CN" altLang="en-US" kern="1200" dirty="0">
              <a:latin typeface="Times New Roman" panose="02020603050405020304" pitchFamily="18" charset="0"/>
              <a:ea typeface="Times New Roman" panose="02020603050405020304" pitchFamily="18" charset="0"/>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E2A993-E13F-4F20-BF23-0865D3BAEED5}"/>
              </a:ext>
            </a:extLst>
          </p:cNvPr>
          <p:cNvPicPr>
            <a:picLocks noChangeAspect="1"/>
          </p:cNvPicPr>
          <p:nvPr/>
        </p:nvPicPr>
        <p:blipFill>
          <a:blip r:embed="rId2"/>
          <a:stretch>
            <a:fillRect/>
          </a:stretch>
        </p:blipFill>
        <p:spPr>
          <a:xfrm>
            <a:off x="179512" y="848411"/>
            <a:ext cx="4896543" cy="3385610"/>
          </a:xfrm>
          <a:prstGeom prst="rect">
            <a:avLst/>
          </a:prstGeom>
        </p:spPr>
      </p:pic>
      <p:sp>
        <p:nvSpPr>
          <p:cNvPr id="4" name="Rectangle 2">
            <a:extLst>
              <a:ext uri="{FF2B5EF4-FFF2-40B4-BE49-F238E27FC236}">
                <a16:creationId xmlns:a16="http://schemas.microsoft.com/office/drawing/2014/main" id="{27A58F84-9C1D-4BA3-9E9E-11411DAFD194}"/>
              </a:ext>
            </a:extLst>
          </p:cNvPr>
          <p:cNvSpPr txBox="1">
            <a:spLocks noChangeArrowheads="1"/>
          </p:cNvSpPr>
          <p:nvPr/>
        </p:nvSpPr>
        <p:spPr>
          <a:xfrm>
            <a:off x="290195" y="168275"/>
            <a:ext cx="8155940" cy="662305"/>
          </a:xfrm>
          <a:prstGeom prst="rect">
            <a:avLst/>
          </a:prstGeom>
          <a:noFill/>
          <a:ln>
            <a:noFill/>
          </a:ln>
          <a:effectLst/>
          <a:sp3d prstMaterial="plastic"/>
        </p:spPr>
        <p:txBody>
          <a:bodyPr vert="horz" rtlCol="0" anchor="ctr">
            <a:normAutofit fontScale="97500" lnSpcReduction="1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fontAlgn="auto">
              <a:spcAft>
                <a:spcPts val="0"/>
              </a:spcAft>
              <a:defRPr/>
            </a:pPr>
            <a:r>
              <a:rPr lang="zh-CN" altLang="pt-PT" dirty="0">
                <a:latin typeface="Times New Roman" panose="02020603050405020304" pitchFamily="18" charset="0"/>
                <a:cs typeface="Times New Roman" panose="02020603050405020304" pitchFamily="18" charset="0"/>
              </a:rPr>
              <a:t>神经元模型</a:t>
            </a:r>
            <a:r>
              <a:rPr lang="zh-CN" altLang="en-US" dirty="0">
                <a:latin typeface="Times New Roman" panose="02020603050405020304" pitchFamily="18" charset="0"/>
                <a:cs typeface="Times New Roman" panose="02020603050405020304" pitchFamily="18" charset="0"/>
              </a:rPr>
              <a:t>（教材）</a:t>
            </a:r>
            <a:endParaRPr lang="zh-CN" altLang="pt-PT"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6F735F0B-B2DA-4826-A3ED-B0A4BB31776C}"/>
              </a:ext>
            </a:extLst>
          </p:cNvPr>
          <p:cNvPicPr>
            <a:picLocks noChangeAspect="1"/>
          </p:cNvPicPr>
          <p:nvPr/>
        </p:nvPicPr>
        <p:blipFill>
          <a:blip r:embed="rId3"/>
          <a:stretch>
            <a:fillRect/>
          </a:stretch>
        </p:blipFill>
        <p:spPr>
          <a:xfrm>
            <a:off x="4499993" y="3239306"/>
            <a:ext cx="4488888" cy="1105049"/>
          </a:xfrm>
          <a:prstGeom prst="rect">
            <a:avLst/>
          </a:prstGeom>
        </p:spPr>
      </p:pic>
      <p:sp>
        <p:nvSpPr>
          <p:cNvPr id="7" name="Text Box 5">
            <a:extLst>
              <a:ext uri="{FF2B5EF4-FFF2-40B4-BE49-F238E27FC236}">
                <a16:creationId xmlns:a16="http://schemas.microsoft.com/office/drawing/2014/main" id="{FB106034-2626-4666-B04F-77E12468BEE7}"/>
              </a:ext>
            </a:extLst>
          </p:cNvPr>
          <p:cNvSpPr txBox="1"/>
          <p:nvPr/>
        </p:nvSpPr>
        <p:spPr>
          <a:xfrm>
            <a:off x="-5080" y="4549676"/>
            <a:ext cx="9149080" cy="2677656"/>
          </a:xfrm>
          <a:prstGeom prst="rect">
            <a:avLst/>
          </a:prstGeom>
          <a:gradFill rotWithShape="1">
            <a:gsLst>
              <a:gs pos="0">
                <a:srgbClr val="FFFFFF"/>
              </a:gs>
              <a:gs pos="100000">
                <a:srgbClr val="FFCC66"/>
              </a:gs>
            </a:gsLst>
            <a:lin ang="18900000" scaled="1"/>
            <a:tileRect/>
          </a:gradFill>
          <a:ln w="28575" cap="flat" cmpd="sng">
            <a:solidFill>
              <a:schemeClr val="tx1"/>
            </a:solidFill>
            <a:prstDash val="solid"/>
            <a:miter/>
            <a:headEnd type="none" w="med" len="med"/>
            <a:tailEnd type="none" w="med" len="med"/>
          </a:ln>
        </p:spPr>
        <p:txBody>
          <a:bodyPr wrap="square" anchor="t">
            <a:spAutoFit/>
          </a:bodyPr>
          <a:lstStyle/>
          <a:p>
            <a:pPr>
              <a:buFont typeface="Symbol" panose="05050102010706020507" pitchFamily="18" charset="2"/>
            </a:pPr>
            <a:r>
              <a:rPr lang="zh-CN" altLang="en-US" sz="2400" dirty="0">
                <a:solidFill>
                  <a:srgbClr val="000000"/>
                </a:solidFill>
                <a:latin typeface="Times New Roman" panose="02020603050405020304" pitchFamily="18" charset="0"/>
                <a:ea typeface="黑体" panose="02010609060101010101" pitchFamily="49" charset="-122"/>
              </a:rPr>
              <a:t>该神经元单元由</a:t>
            </a:r>
            <a:r>
              <a:rPr lang="en-US" altLang="zh-CN" sz="2400" dirty="0" err="1">
                <a:solidFill>
                  <a:srgbClr val="000000"/>
                </a:solidFill>
                <a:latin typeface="Times New Roman" panose="02020603050405020304" pitchFamily="18" charset="0"/>
                <a:ea typeface="黑体" panose="02010609060101010101" pitchFamily="49" charset="-122"/>
              </a:rPr>
              <a:t>i</a:t>
            </a:r>
            <a:r>
              <a:rPr lang="zh-CN" altLang="en-US" sz="2400" dirty="0">
                <a:solidFill>
                  <a:srgbClr val="000000"/>
                </a:solidFill>
                <a:latin typeface="Times New Roman" panose="02020603050405020304" pitchFamily="18" charset="0"/>
                <a:ea typeface="黑体" panose="02010609060101010101" pitchFamily="49" charset="-122"/>
              </a:rPr>
              <a:t>个输入</a:t>
            </a:r>
            <a:r>
              <a:rPr lang="en-US" altLang="zh-CN" sz="2400" dirty="0">
                <a:solidFill>
                  <a:srgbClr val="000000"/>
                </a:solidFill>
                <a:latin typeface="Times New Roman" panose="02020603050405020304" pitchFamily="18" charset="0"/>
                <a:ea typeface="黑体" panose="02010609060101010101" pitchFamily="49" charset="-122"/>
              </a:rPr>
              <a:t>x</a:t>
            </a:r>
            <a:r>
              <a:rPr lang="zh-CN" altLang="en-US" sz="2400" dirty="0">
                <a:solidFill>
                  <a:srgbClr val="000000"/>
                </a:solidFill>
                <a:latin typeface="Times New Roman" panose="02020603050405020304" pitchFamily="18" charset="0"/>
                <a:ea typeface="黑体" panose="02010609060101010101" pitchFamily="49" charset="-122"/>
              </a:rPr>
              <a:t>和一个输出</a:t>
            </a:r>
            <a:r>
              <a:rPr lang="en-US" altLang="zh-CN" sz="2400" dirty="0">
                <a:solidFill>
                  <a:srgbClr val="000000"/>
                </a:solidFill>
                <a:latin typeface="Times New Roman" panose="02020603050405020304" pitchFamily="18" charset="0"/>
                <a:ea typeface="黑体" panose="02010609060101010101" pitchFamily="49" charset="-122"/>
              </a:rPr>
              <a:t>y</a:t>
            </a:r>
            <a:r>
              <a:rPr lang="zh-CN" altLang="en-US" sz="2400" dirty="0">
                <a:solidFill>
                  <a:srgbClr val="000000"/>
                </a:solidFill>
                <a:latin typeface="Times New Roman" panose="02020603050405020304" pitchFamily="18" charset="0"/>
                <a:ea typeface="黑体" panose="02010609060101010101" pitchFamily="49" charset="-122"/>
              </a:rPr>
              <a:t>组成</a:t>
            </a:r>
            <a:r>
              <a:rPr lang="en-US" altLang="zh-CN" sz="2400" dirty="0">
                <a:solidFill>
                  <a:srgbClr val="000000"/>
                </a:solidFill>
                <a:latin typeface="Times New Roman" panose="02020603050405020304" pitchFamily="18" charset="0"/>
                <a:ea typeface="黑体" panose="02010609060101010101" pitchFamily="49" charset="-122"/>
              </a:rPr>
              <a:t>;</a:t>
            </a:r>
          </a:p>
          <a:p>
            <a:pPr>
              <a:buFont typeface="Symbol" panose="05050102010706020507" pitchFamily="18" charset="2"/>
            </a:pP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w</a:t>
            </a:r>
            <a:r>
              <a:rPr lang="pt-PT" altLang="zh-CN" sz="2400" i="1" baseline="-250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ij </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 </a:t>
            </a:r>
            <a:r>
              <a:rPr lang="zh-CN" altLang="en-US"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连接权系数，表示连接强度（正值激发状态；负值抑制状态）</a:t>
            </a:r>
          </a:p>
          <a:p>
            <a:pPr lvl="1">
              <a:buFont typeface="Symbol" panose="05050102010706020507" pitchFamily="18" charset="2"/>
            </a:pPr>
            <a:r>
              <a:rPr lang="zh-CN" altLang="en-US" sz="20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通过学习不断修改连接强度</a:t>
            </a:r>
            <a:endPar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endParaRPr>
          </a:p>
          <a:p>
            <a:pPr>
              <a:buFont typeface="Symbol" panose="05050102010706020507" pitchFamily="18" charset="2"/>
            </a:pPr>
            <a:r>
              <a:rPr lang="el-GR" altLang="zh-CN" sz="2400" i="1" dirty="0">
                <a:solidFill>
                  <a:srgbClr val="000000"/>
                </a:solidFill>
                <a:latin typeface="Times New Roman" panose="02020603050405020304" pitchFamily="18" charset="0"/>
                <a:ea typeface="黑体" panose="02010609060101010101" pitchFamily="49" charset="-122"/>
              </a:rPr>
              <a:t>θ</a:t>
            </a:r>
            <a:r>
              <a:rPr lang="en-US" altLang="zh-CN" sz="2400" i="1" dirty="0">
                <a:solidFill>
                  <a:srgbClr val="000000"/>
                </a:solidFill>
                <a:latin typeface="Times New Roman" panose="02020603050405020304" pitchFamily="18" charset="0"/>
                <a:ea typeface="黑体" panose="02010609060101010101" pitchFamily="49" charset="-122"/>
              </a:rPr>
              <a:t>j</a:t>
            </a:r>
            <a:r>
              <a:rPr lang="pt-PT" altLang="zh-CN" sz="2400" baseline="-25000" dirty="0">
                <a:solidFill>
                  <a:srgbClr val="000000"/>
                </a:solidFill>
                <a:latin typeface="Times New Roman" panose="02020603050405020304" pitchFamily="18" charset="0"/>
                <a:ea typeface="黑体" panose="02010609060101010101" pitchFamily="49" charset="-122"/>
              </a:rPr>
              <a:t> </a:t>
            </a:r>
            <a:r>
              <a:rPr lang="zh-CN" altLang="en-US" sz="2400" dirty="0">
                <a:solidFill>
                  <a:srgbClr val="000000"/>
                </a:solidFill>
                <a:latin typeface="Times New Roman" panose="02020603050405020304" pitchFamily="18" charset="0"/>
                <a:ea typeface="黑体" panose="02010609060101010101" pitchFamily="49" charset="-122"/>
              </a:rPr>
              <a:t>第</a:t>
            </a:r>
            <a:r>
              <a:rPr lang="en-US" altLang="zh-CN" sz="2400" dirty="0">
                <a:solidFill>
                  <a:srgbClr val="000000"/>
                </a:solidFill>
                <a:latin typeface="Times New Roman" panose="02020603050405020304" pitchFamily="18" charset="0"/>
                <a:ea typeface="黑体" panose="02010609060101010101" pitchFamily="49" charset="-122"/>
              </a:rPr>
              <a:t>j</a:t>
            </a:r>
            <a:r>
              <a:rPr lang="zh-CN" altLang="en-US" sz="2400" dirty="0">
                <a:solidFill>
                  <a:srgbClr val="000000"/>
                </a:solidFill>
                <a:latin typeface="Times New Roman" panose="02020603050405020304" pitchFamily="18" charset="0"/>
                <a:ea typeface="黑体" panose="02010609060101010101" pitchFamily="49" charset="-122"/>
              </a:rPr>
              <a:t>个神经元的</a:t>
            </a:r>
            <a:r>
              <a:rPr lang="pt-PT" altLang="zh-CN" sz="2400" i="1" dirty="0">
                <a:solidFill>
                  <a:srgbClr val="000000"/>
                </a:solidFill>
                <a:latin typeface="Times New Roman" panose="02020603050405020304" pitchFamily="18" charset="0"/>
                <a:ea typeface="黑体" panose="02010609060101010101" pitchFamily="49" charset="-122"/>
              </a:rPr>
              <a:t>threshold </a:t>
            </a:r>
            <a:r>
              <a:rPr lang="pt-PT" altLang="zh-CN" sz="2400" dirty="0">
                <a:solidFill>
                  <a:srgbClr val="000000"/>
                </a:solidFill>
                <a:latin typeface="Times New Roman" panose="02020603050405020304" pitchFamily="18" charset="0"/>
                <a:ea typeface="黑体" panose="02010609060101010101" pitchFamily="49" charset="-122"/>
              </a:rPr>
              <a:t>(</a:t>
            </a:r>
            <a:r>
              <a:rPr lang="zh-CN" altLang="pt-PT" sz="2400" dirty="0">
                <a:solidFill>
                  <a:srgbClr val="000000"/>
                </a:solidFill>
                <a:latin typeface="Times New Roman" panose="02020603050405020304" pitchFamily="18" charset="0"/>
                <a:ea typeface="黑体" panose="02010609060101010101" pitchFamily="49" charset="-122"/>
              </a:rPr>
              <a:t>阈值</a:t>
            </a:r>
            <a:r>
              <a:rPr lang="pt-PT" altLang="zh-CN" sz="2400" dirty="0">
                <a:solidFill>
                  <a:srgbClr val="000000"/>
                </a:solidFill>
                <a:latin typeface="Times New Roman" panose="02020603050405020304" pitchFamily="18" charset="0"/>
                <a:ea typeface="黑体" panose="02010609060101010101" pitchFamily="49" charset="-122"/>
              </a:rPr>
              <a:t>)or</a:t>
            </a:r>
            <a:r>
              <a:rPr lang="pt-PT" altLang="zh-CN" sz="2400" i="1" dirty="0">
                <a:solidFill>
                  <a:srgbClr val="000000"/>
                </a:solidFill>
                <a:latin typeface="Times New Roman" panose="02020603050405020304" pitchFamily="18" charset="0"/>
                <a:ea typeface="黑体" panose="02010609060101010101" pitchFamily="49" charset="-122"/>
              </a:rPr>
              <a:t> bias</a:t>
            </a:r>
            <a:r>
              <a:rPr lang="pt-PT" altLang="zh-CN" sz="2400" dirty="0">
                <a:solidFill>
                  <a:srgbClr val="000000"/>
                </a:solidFill>
                <a:latin typeface="Times New Roman" panose="02020603050405020304" pitchFamily="18" charset="0"/>
                <a:ea typeface="黑体" panose="02010609060101010101" pitchFamily="49" charset="-122"/>
              </a:rPr>
              <a:t>(</a:t>
            </a:r>
            <a:r>
              <a:rPr lang="zh-CN" altLang="en-US" sz="2400" dirty="0">
                <a:solidFill>
                  <a:srgbClr val="000000"/>
                </a:solidFill>
                <a:latin typeface="Times New Roman" panose="02020603050405020304" pitchFamily="18" charset="0"/>
                <a:ea typeface="黑体" panose="02010609060101010101" pitchFamily="49" charset="-122"/>
              </a:rPr>
              <a:t>偏移</a:t>
            </a:r>
            <a:r>
              <a:rPr lang="pt-PT" altLang="zh-CN" sz="2400" dirty="0">
                <a:solidFill>
                  <a:srgbClr val="000000"/>
                </a:solidFill>
                <a:latin typeface="Times New Roman" panose="02020603050405020304" pitchFamily="18" charset="0"/>
                <a:ea typeface="黑体" panose="02010609060101010101" pitchFamily="49" charset="-122"/>
              </a:rPr>
              <a:t>),</a:t>
            </a:r>
            <a:r>
              <a:rPr lang="zh-CN" altLang="en-US" sz="2400" dirty="0">
                <a:solidFill>
                  <a:srgbClr val="000000"/>
                </a:solidFill>
                <a:latin typeface="Times New Roman" panose="02020603050405020304" pitchFamily="18" charset="0"/>
                <a:ea typeface="黑体" panose="02010609060101010101" pitchFamily="49" charset="-122"/>
              </a:rPr>
              <a:t>反映第</a:t>
            </a:r>
            <a:r>
              <a:rPr lang="en-US" altLang="zh-CN" sz="2400" dirty="0">
                <a:solidFill>
                  <a:srgbClr val="000000"/>
                </a:solidFill>
                <a:latin typeface="Times New Roman" panose="02020603050405020304" pitchFamily="18" charset="0"/>
                <a:ea typeface="黑体" panose="02010609060101010101" pitchFamily="49" charset="-122"/>
              </a:rPr>
              <a:t>j</a:t>
            </a:r>
            <a:r>
              <a:rPr lang="zh-CN" altLang="en-US" sz="2400" dirty="0">
                <a:solidFill>
                  <a:srgbClr val="000000"/>
                </a:solidFill>
                <a:latin typeface="Times New Roman" panose="02020603050405020304" pitchFamily="18" charset="0"/>
                <a:ea typeface="黑体" panose="02010609060101010101" pitchFamily="49" charset="-122"/>
              </a:rPr>
              <a:t>个神经元容易兴奋的程度</a:t>
            </a:r>
            <a:endParaRPr lang="pt-PT" altLang="zh-CN" sz="2400" dirty="0">
              <a:solidFill>
                <a:srgbClr val="000000"/>
              </a:solidFill>
              <a:latin typeface="Times New Roman" panose="02020603050405020304" pitchFamily="18" charset="0"/>
              <a:ea typeface="黑体" panose="02010609060101010101" pitchFamily="49" charset="-122"/>
            </a:endParaRPr>
          </a:p>
          <a:p>
            <a:pPr>
              <a:buFont typeface="Symbol" panose="05050102010706020507" pitchFamily="18" charset="2"/>
            </a:pP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y</a:t>
            </a:r>
            <a:r>
              <a:rPr lang="pt-PT" altLang="zh-CN" sz="2400" i="1" baseline="-250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i</a:t>
            </a:r>
            <a:r>
              <a:rPr lang="pt-PT" altLang="zh-CN"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t</a:t>
            </a:r>
            <a:r>
              <a:rPr lang="pt-PT" altLang="zh-CN"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 = output of neuron </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i</a:t>
            </a:r>
            <a:r>
              <a:rPr lang="pt-PT" altLang="zh-CN"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 at time </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t</a:t>
            </a:r>
          </a:p>
          <a:p>
            <a:pPr>
              <a:buFont typeface="Symbol" panose="05050102010706020507" pitchFamily="18" charset="2"/>
            </a:pP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f</a:t>
            </a:r>
            <a:r>
              <a:rPr lang="pt-PT" altLang="zh-CN"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 = </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t</a:t>
            </a:r>
            <a:r>
              <a:rPr lang="en-US" altLang="zh-TW" sz="2400" i="1" dirty="0">
                <a:solidFill>
                  <a:srgbClr val="000000"/>
                </a:solidFill>
                <a:latin typeface="Times New Roman" panose="02020603050405020304" pitchFamily="18" charset="0"/>
                <a:ea typeface="Microsoft JhengHei" panose="020B0604030504040204" pitchFamily="34" charset="-120"/>
              </a:rPr>
              <a:t>ransfer </a:t>
            </a:r>
            <a:r>
              <a:rPr lang="en-US" altLang="zh-CN" sz="2400" i="1" dirty="0">
                <a:solidFill>
                  <a:srgbClr val="000000"/>
                </a:solidFill>
                <a:latin typeface="Times New Roman" panose="02020603050405020304" pitchFamily="18" charset="0"/>
                <a:ea typeface="黑体" panose="02010609060101010101" pitchFamily="49" charset="-122"/>
              </a:rPr>
              <a:t>f</a:t>
            </a:r>
            <a:r>
              <a:rPr lang="en-US" altLang="zh-TW" sz="2400" i="1" dirty="0">
                <a:solidFill>
                  <a:srgbClr val="000000"/>
                </a:solidFill>
                <a:latin typeface="Times New Roman" panose="02020603050405020304" pitchFamily="18" charset="0"/>
                <a:ea typeface="Microsoft JhengHei" panose="020B0604030504040204" pitchFamily="34" charset="-120"/>
              </a:rPr>
              <a:t>unction</a:t>
            </a:r>
            <a:r>
              <a:rPr lang="en-US" altLang="zh-CN" sz="2400" dirty="0">
                <a:solidFill>
                  <a:srgbClr val="000000"/>
                </a:solidFill>
                <a:latin typeface="Times New Roman" panose="02020603050405020304" pitchFamily="18" charset="0"/>
                <a:ea typeface="黑体" panose="02010609060101010101" pitchFamily="49" charset="-122"/>
              </a:rPr>
              <a:t>(</a:t>
            </a:r>
            <a:r>
              <a:rPr lang="zh-CN" altLang="en-US" sz="2400" dirty="0">
                <a:solidFill>
                  <a:srgbClr val="000000"/>
                </a:solidFill>
                <a:latin typeface="Times New Roman" panose="02020603050405020304" pitchFamily="18" charset="0"/>
                <a:ea typeface="黑体" panose="02010609060101010101" pitchFamily="49" charset="-122"/>
              </a:rPr>
              <a:t>变换函数</a:t>
            </a:r>
            <a:r>
              <a:rPr lang="en-US" altLang="zh-CN" sz="2400" dirty="0">
                <a:solidFill>
                  <a:srgbClr val="000000"/>
                </a:solidFill>
                <a:latin typeface="Times New Roman" panose="02020603050405020304" pitchFamily="18" charset="0"/>
                <a:ea typeface="黑体" panose="02010609060101010101" pitchFamily="49" charset="-122"/>
              </a:rPr>
              <a:t>), or </a:t>
            </a:r>
            <a:r>
              <a:rPr lang="en-US" altLang="zh-CN" sz="2400" i="1" dirty="0">
                <a:solidFill>
                  <a:srgbClr val="000000"/>
                </a:solidFill>
                <a:latin typeface="Times New Roman" panose="02020603050405020304" pitchFamily="18" charset="0"/>
                <a:ea typeface="黑体" panose="02010609060101010101" pitchFamily="49" charset="-122"/>
              </a:rPr>
              <a:t>activation function</a:t>
            </a:r>
            <a:r>
              <a:rPr lang="en-US" altLang="zh-CN" sz="2400" dirty="0">
                <a:solidFill>
                  <a:srgbClr val="000000"/>
                </a:solidFill>
                <a:latin typeface="Times New Roman" panose="02020603050405020304" pitchFamily="18" charset="0"/>
                <a:ea typeface="黑体" panose="02010609060101010101" pitchFamily="49" charset="-122"/>
              </a:rPr>
              <a:t>(</a:t>
            </a:r>
            <a:r>
              <a:rPr lang="zh-CN" altLang="en-US" sz="2400" dirty="0">
                <a:solidFill>
                  <a:srgbClr val="000000"/>
                </a:solidFill>
                <a:latin typeface="Times New Roman" panose="02020603050405020304" pitchFamily="18" charset="0"/>
                <a:ea typeface="黑体" panose="02010609060101010101" pitchFamily="49" charset="-122"/>
              </a:rPr>
              <a:t>激励函数</a:t>
            </a:r>
            <a:r>
              <a:rPr lang="en-US" altLang="zh-CN" sz="2400" dirty="0">
                <a:solidFill>
                  <a:srgbClr val="000000"/>
                </a:solidFill>
                <a:latin typeface="Times New Roman" panose="02020603050405020304" pitchFamily="18" charset="0"/>
                <a:ea typeface="黑体" panose="02010609060101010101" pitchFamily="49" charset="-122"/>
              </a:rPr>
              <a:t>)</a:t>
            </a:r>
            <a:r>
              <a:rPr lang="zh-TW" altLang="en-US" dirty="0">
                <a:solidFill>
                  <a:srgbClr val="000000"/>
                </a:solidFill>
                <a:latin typeface="Times New Roman" panose="02020603050405020304" pitchFamily="18" charset="0"/>
                <a:ea typeface="Microsoft JhengHei" panose="020B0604030504040204" pitchFamily="34" charset="-120"/>
              </a:rPr>
              <a:t> </a:t>
            </a:r>
            <a:endParaRPr lang="zh-CN" altLang="pt-PT"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80356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290195" y="168275"/>
            <a:ext cx="8155940" cy="662305"/>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pt-PT"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神经元模型</a:t>
            </a:r>
          </a:p>
        </p:txBody>
      </p:sp>
      <p:grpSp>
        <p:nvGrpSpPr>
          <p:cNvPr id="2" name="Group 34"/>
          <p:cNvGrpSpPr/>
          <p:nvPr/>
        </p:nvGrpSpPr>
        <p:grpSpPr>
          <a:xfrm>
            <a:off x="1008063" y="1289050"/>
            <a:ext cx="2573337" cy="1165225"/>
            <a:chOff x="635" y="1073"/>
            <a:chExt cx="1621" cy="734"/>
          </a:xfrm>
        </p:grpSpPr>
        <p:graphicFrame>
          <p:nvGraphicFramePr>
            <p:cNvPr id="21507" name="Object 3"/>
            <p:cNvGraphicFramePr>
              <a:graphicFrameLocks noChangeAspect="1"/>
            </p:cNvGraphicFramePr>
            <p:nvPr/>
          </p:nvGraphicFramePr>
          <p:xfrm>
            <a:off x="635" y="1344"/>
            <a:ext cx="1621" cy="463"/>
          </p:xfrm>
          <a:graphic>
            <a:graphicData uri="http://schemas.openxmlformats.org/presentationml/2006/ole">
              <mc:AlternateContent xmlns:mc="http://schemas.openxmlformats.org/markup-compatibility/2006">
                <mc:Choice xmlns:v="urn:schemas-microsoft-com:vml" Requires="v">
                  <p:oleObj spid="_x0000_s3110" r:id="rId4" imgW="1169035" imgH="368300" progId="Equation.3">
                    <p:embed/>
                  </p:oleObj>
                </mc:Choice>
                <mc:Fallback>
                  <p:oleObj r:id="rId4" imgW="1169035" imgH="368300" progId="Equation.3">
                    <p:embed/>
                    <p:pic>
                      <p:nvPicPr>
                        <p:cNvPr id="0" name="图片 3076"/>
                        <p:cNvPicPr/>
                        <p:nvPr/>
                      </p:nvPicPr>
                      <p:blipFill>
                        <a:blip r:embed="rId5"/>
                        <a:stretch>
                          <a:fillRect/>
                        </a:stretch>
                      </p:blipFill>
                      <p:spPr>
                        <a:xfrm>
                          <a:off x="635" y="1344"/>
                          <a:ext cx="1621" cy="463"/>
                        </a:xfrm>
                        <a:prstGeom prst="rect">
                          <a:avLst/>
                        </a:prstGeom>
                        <a:solidFill>
                          <a:srgbClr val="FFFFCC"/>
                        </a:solidFill>
                        <a:ln w="28575" cap="flat" cmpd="sng">
                          <a:solidFill>
                            <a:schemeClr val="tx1"/>
                          </a:solidFill>
                          <a:prstDash val="solid"/>
                          <a:miter/>
                          <a:headEnd type="none" w="med" len="med"/>
                          <a:tailEnd type="none" w="med" len="med"/>
                        </a:ln>
                      </p:spPr>
                    </p:pic>
                  </p:oleObj>
                </mc:Fallback>
              </mc:AlternateContent>
            </a:graphicData>
          </a:graphic>
        </p:graphicFrame>
        <p:sp>
          <p:nvSpPr>
            <p:cNvPr id="21508" name="Text Box 4"/>
            <p:cNvSpPr txBox="1"/>
            <p:nvPr/>
          </p:nvSpPr>
          <p:spPr>
            <a:xfrm>
              <a:off x="635" y="1073"/>
              <a:ext cx="863" cy="250"/>
            </a:xfrm>
            <a:prstGeom prst="rect">
              <a:avLst/>
            </a:prstGeom>
            <a:noFill/>
            <a:ln w="9525">
              <a:noFill/>
            </a:ln>
          </p:spPr>
          <p:txBody>
            <a:bodyPr wrap="none" anchor="t">
              <a:spAutoFit/>
            </a:bodyPr>
            <a:lstStyle/>
            <a:p>
              <a:r>
                <a:rPr lang="pt-PT" altLang="zh-CN" sz="2000" b="1" dirty="0">
                  <a:solidFill>
                    <a:srgbClr val="000000"/>
                  </a:solidFill>
                  <a:latin typeface="Bookman Old Style" panose="02050604050505020204" pitchFamily="18" charset="0"/>
                  <a:ea typeface="宋体" panose="02010600030101010101" pitchFamily="2" charset="-122"/>
                </a:rPr>
                <a:t>Stimulus</a:t>
              </a:r>
            </a:p>
          </p:txBody>
        </p:sp>
      </p:grpSp>
      <p:sp>
        <p:nvSpPr>
          <p:cNvPr id="153605" name="Text Box 5"/>
          <p:cNvSpPr txBox="1"/>
          <p:nvPr/>
        </p:nvSpPr>
        <p:spPr>
          <a:xfrm>
            <a:off x="168910" y="4495800"/>
            <a:ext cx="8746490" cy="1938020"/>
          </a:xfrm>
          <a:prstGeom prst="rect">
            <a:avLst/>
          </a:prstGeom>
          <a:gradFill rotWithShape="1">
            <a:gsLst>
              <a:gs pos="0">
                <a:srgbClr val="FFFFFF"/>
              </a:gs>
              <a:gs pos="100000">
                <a:srgbClr val="FFCC66"/>
              </a:gs>
            </a:gsLst>
            <a:lin ang="18900000" scaled="1"/>
            <a:tileRect/>
          </a:gradFill>
          <a:ln w="28575" cap="flat" cmpd="sng">
            <a:solidFill>
              <a:schemeClr val="tx1"/>
            </a:solidFill>
            <a:prstDash val="solid"/>
            <a:miter/>
            <a:headEnd type="none" w="med" len="med"/>
            <a:tailEnd type="none" w="med" len="med"/>
          </a:ln>
        </p:spPr>
        <p:txBody>
          <a:bodyPr wrap="square" anchor="t">
            <a:spAutoFit/>
          </a:bodyPr>
          <a:lstStyle/>
          <a:p>
            <a:pPr>
              <a:buFont typeface="Symbol" panose="05050102010706020507" pitchFamily="18" charset="2"/>
            </a:pPr>
            <a:r>
              <a:rPr lang="pt-PT" altLang="zh-CN" sz="2400" i="1" dirty="0">
                <a:solidFill>
                  <a:srgbClr val="000000"/>
                </a:solidFill>
                <a:latin typeface="Times New Roman" panose="02020603050405020304" pitchFamily="18" charset="0"/>
                <a:ea typeface="黑体" panose="02010609060101010101" pitchFamily="49" charset="-122"/>
              </a:rPr>
              <a:t>b</a:t>
            </a:r>
            <a:r>
              <a:rPr lang="pt-PT" altLang="zh-CN" sz="2400" baseline="-25000" dirty="0">
                <a:solidFill>
                  <a:srgbClr val="000000"/>
                </a:solidFill>
                <a:latin typeface="Times New Roman" panose="02020603050405020304" pitchFamily="18" charset="0"/>
                <a:ea typeface="黑体" panose="02010609060101010101" pitchFamily="49" charset="-122"/>
              </a:rPr>
              <a:t> </a:t>
            </a:r>
            <a:r>
              <a:rPr lang="pt-PT" altLang="zh-CN" sz="2400" dirty="0">
                <a:solidFill>
                  <a:srgbClr val="000000"/>
                </a:solidFill>
                <a:latin typeface="Times New Roman" panose="02020603050405020304" pitchFamily="18" charset="0"/>
                <a:ea typeface="黑体" panose="02010609060101010101" pitchFamily="49" charset="-122"/>
              </a:rPr>
              <a:t>= </a:t>
            </a:r>
            <a:r>
              <a:rPr lang="pt-PT" altLang="zh-CN" sz="2400" i="1" dirty="0">
                <a:solidFill>
                  <a:srgbClr val="000000"/>
                </a:solidFill>
                <a:latin typeface="Times New Roman" panose="02020603050405020304" pitchFamily="18" charset="0"/>
                <a:ea typeface="黑体" panose="02010609060101010101" pitchFamily="49" charset="-122"/>
              </a:rPr>
              <a:t>threshold </a:t>
            </a:r>
            <a:r>
              <a:rPr lang="pt-PT" altLang="zh-CN" sz="2400" dirty="0">
                <a:solidFill>
                  <a:srgbClr val="000000"/>
                </a:solidFill>
                <a:latin typeface="Times New Roman" panose="02020603050405020304" pitchFamily="18" charset="0"/>
                <a:ea typeface="黑体" panose="02010609060101010101" pitchFamily="49" charset="-122"/>
              </a:rPr>
              <a:t>(</a:t>
            </a:r>
            <a:r>
              <a:rPr lang="zh-CN" altLang="pt-PT" sz="2400" dirty="0">
                <a:solidFill>
                  <a:srgbClr val="000000"/>
                </a:solidFill>
                <a:latin typeface="Times New Roman" panose="02020603050405020304" pitchFamily="18" charset="0"/>
                <a:ea typeface="黑体" panose="02010609060101010101" pitchFamily="49" charset="-122"/>
              </a:rPr>
              <a:t>阈值</a:t>
            </a:r>
            <a:r>
              <a:rPr lang="pt-PT" altLang="zh-CN" sz="2400" dirty="0">
                <a:solidFill>
                  <a:srgbClr val="000000"/>
                </a:solidFill>
                <a:latin typeface="Times New Roman" panose="02020603050405020304" pitchFamily="18" charset="0"/>
                <a:ea typeface="黑体" panose="02010609060101010101" pitchFamily="49" charset="-122"/>
              </a:rPr>
              <a:t>)or</a:t>
            </a:r>
            <a:r>
              <a:rPr lang="pt-PT" altLang="zh-CN" sz="2400" i="1" dirty="0">
                <a:solidFill>
                  <a:srgbClr val="000000"/>
                </a:solidFill>
                <a:latin typeface="Times New Roman" panose="02020603050405020304" pitchFamily="18" charset="0"/>
                <a:ea typeface="黑体" panose="02010609060101010101" pitchFamily="49" charset="-122"/>
              </a:rPr>
              <a:t> bias</a:t>
            </a:r>
            <a:r>
              <a:rPr lang="pt-PT" altLang="zh-CN" sz="2400" dirty="0">
                <a:solidFill>
                  <a:srgbClr val="000000"/>
                </a:solidFill>
                <a:latin typeface="Times New Roman" panose="02020603050405020304" pitchFamily="18" charset="0"/>
                <a:ea typeface="黑体" panose="02010609060101010101" pitchFamily="49" charset="-122"/>
              </a:rPr>
              <a:t>(</a:t>
            </a:r>
            <a:r>
              <a:rPr lang="zh-CN" altLang="en-US" sz="2400" dirty="0">
                <a:solidFill>
                  <a:srgbClr val="000000"/>
                </a:solidFill>
                <a:latin typeface="Times New Roman" panose="02020603050405020304" pitchFamily="18" charset="0"/>
                <a:ea typeface="黑体" panose="02010609060101010101" pitchFamily="49" charset="-122"/>
              </a:rPr>
              <a:t>偏移</a:t>
            </a:r>
            <a:r>
              <a:rPr lang="pt-PT" altLang="zh-CN" sz="2400" dirty="0">
                <a:solidFill>
                  <a:srgbClr val="000000"/>
                </a:solidFill>
                <a:latin typeface="Times New Roman" panose="02020603050405020304" pitchFamily="18" charset="0"/>
                <a:ea typeface="黑体" panose="02010609060101010101" pitchFamily="49" charset="-122"/>
              </a:rPr>
              <a:t>)</a:t>
            </a:r>
          </a:p>
          <a:p>
            <a:pPr>
              <a:buFont typeface="Symbol" panose="05050102010706020507" pitchFamily="18" charset="2"/>
            </a:pP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y</a:t>
            </a:r>
            <a:r>
              <a:rPr lang="pt-PT" altLang="zh-CN" sz="2400" i="1" baseline="-250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i</a:t>
            </a:r>
            <a:r>
              <a:rPr lang="pt-PT" altLang="zh-CN"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t</a:t>
            </a:r>
            <a:r>
              <a:rPr lang="pt-PT" altLang="zh-CN"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 = output of neuron </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i</a:t>
            </a:r>
            <a:r>
              <a:rPr lang="pt-PT" altLang="zh-CN"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 at time </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t</a:t>
            </a:r>
          </a:p>
          <a:p>
            <a:pPr>
              <a:buFont typeface="Symbol" panose="05050102010706020507" pitchFamily="18" charset="2"/>
            </a:pP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w</a:t>
            </a:r>
            <a:r>
              <a:rPr lang="pt-PT" altLang="zh-CN" sz="2400" i="1" baseline="-250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ij </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 </a:t>
            </a:r>
            <a:r>
              <a:rPr lang="zh-CN" altLang="en-US"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从神经元</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i</a:t>
            </a:r>
            <a:r>
              <a:rPr lang="pt-PT" altLang="zh-CN"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 </a:t>
            </a:r>
            <a:r>
              <a:rPr lang="zh-CN" altLang="en-US"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到</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j</a:t>
            </a:r>
            <a:r>
              <a:rPr lang="zh-CN" altLang="en-US"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的连接权值，表示连接强度</a:t>
            </a:r>
          </a:p>
          <a:p>
            <a:pPr lvl="1">
              <a:buFont typeface="Symbol" panose="05050102010706020507" pitchFamily="18" charset="2"/>
            </a:pPr>
            <a:r>
              <a:rPr lang="zh-CN" altLang="en-US" sz="20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通过学习不断修改连接强度</a:t>
            </a:r>
            <a:endPar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endParaRPr>
          </a:p>
          <a:p>
            <a:pPr>
              <a:buFont typeface="Symbol" panose="05050102010706020507" pitchFamily="18" charset="2"/>
            </a:pP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f</a:t>
            </a:r>
            <a:r>
              <a:rPr lang="pt-PT" altLang="zh-CN" sz="2400" dirty="0">
                <a:solidFill>
                  <a:srgbClr val="000000"/>
                </a:solidFill>
                <a:latin typeface="Times New Roman" panose="02020603050405020304" pitchFamily="18" charset="0"/>
                <a:ea typeface="黑体" panose="02010609060101010101" pitchFamily="49" charset="-122"/>
                <a:sym typeface="Symbol" panose="05050102010706020507" pitchFamily="18" charset="2"/>
              </a:rPr>
              <a:t> = </a:t>
            </a:r>
            <a:r>
              <a:rPr lang="pt-PT" altLang="zh-CN" sz="2400" i="1" dirty="0">
                <a:solidFill>
                  <a:srgbClr val="000000"/>
                </a:solidFill>
                <a:latin typeface="Times New Roman" panose="02020603050405020304" pitchFamily="18" charset="0"/>
                <a:ea typeface="黑体" panose="02010609060101010101" pitchFamily="49" charset="-122"/>
                <a:sym typeface="Symbol" panose="05050102010706020507" pitchFamily="18" charset="2"/>
              </a:rPr>
              <a:t>t</a:t>
            </a:r>
            <a:r>
              <a:rPr lang="en-US" altLang="zh-TW" sz="2400" i="1" dirty="0">
                <a:solidFill>
                  <a:srgbClr val="000000"/>
                </a:solidFill>
                <a:latin typeface="Times New Roman" panose="02020603050405020304" pitchFamily="18" charset="0"/>
                <a:ea typeface="Microsoft JhengHei" panose="020B0604030504040204" pitchFamily="34" charset="-120"/>
              </a:rPr>
              <a:t>ransfer </a:t>
            </a:r>
            <a:r>
              <a:rPr lang="en-US" altLang="zh-CN" sz="2400" i="1" dirty="0">
                <a:solidFill>
                  <a:srgbClr val="000000"/>
                </a:solidFill>
                <a:latin typeface="Times New Roman" panose="02020603050405020304" pitchFamily="18" charset="0"/>
                <a:ea typeface="黑体" panose="02010609060101010101" pitchFamily="49" charset="-122"/>
              </a:rPr>
              <a:t>f</a:t>
            </a:r>
            <a:r>
              <a:rPr lang="en-US" altLang="zh-TW" sz="2400" i="1" dirty="0">
                <a:solidFill>
                  <a:srgbClr val="000000"/>
                </a:solidFill>
                <a:latin typeface="Times New Roman" panose="02020603050405020304" pitchFamily="18" charset="0"/>
                <a:ea typeface="Microsoft JhengHei" panose="020B0604030504040204" pitchFamily="34" charset="-120"/>
              </a:rPr>
              <a:t>unction</a:t>
            </a:r>
            <a:r>
              <a:rPr lang="en-US" altLang="zh-CN" sz="2400" dirty="0">
                <a:solidFill>
                  <a:srgbClr val="000000"/>
                </a:solidFill>
                <a:latin typeface="Times New Roman" panose="02020603050405020304" pitchFamily="18" charset="0"/>
                <a:ea typeface="黑体" panose="02010609060101010101" pitchFamily="49" charset="-122"/>
              </a:rPr>
              <a:t>(</a:t>
            </a:r>
            <a:r>
              <a:rPr lang="zh-CN" altLang="en-US" sz="2400" dirty="0">
                <a:solidFill>
                  <a:srgbClr val="000000"/>
                </a:solidFill>
                <a:latin typeface="Times New Roman" panose="02020603050405020304" pitchFamily="18" charset="0"/>
                <a:ea typeface="黑体" panose="02010609060101010101" pitchFamily="49" charset="-122"/>
              </a:rPr>
              <a:t>变换函数</a:t>
            </a:r>
            <a:r>
              <a:rPr lang="en-US" altLang="zh-CN" sz="2400" dirty="0">
                <a:solidFill>
                  <a:srgbClr val="000000"/>
                </a:solidFill>
                <a:latin typeface="Times New Roman" panose="02020603050405020304" pitchFamily="18" charset="0"/>
                <a:ea typeface="黑体" panose="02010609060101010101" pitchFamily="49" charset="-122"/>
              </a:rPr>
              <a:t>), or </a:t>
            </a:r>
            <a:r>
              <a:rPr lang="en-US" altLang="zh-CN" sz="2400" i="1" dirty="0">
                <a:solidFill>
                  <a:srgbClr val="000000"/>
                </a:solidFill>
                <a:latin typeface="Times New Roman" panose="02020603050405020304" pitchFamily="18" charset="0"/>
                <a:ea typeface="黑体" panose="02010609060101010101" pitchFamily="49" charset="-122"/>
              </a:rPr>
              <a:t>activation function</a:t>
            </a:r>
            <a:r>
              <a:rPr lang="en-US" altLang="zh-CN" sz="2400" dirty="0">
                <a:solidFill>
                  <a:srgbClr val="000000"/>
                </a:solidFill>
                <a:latin typeface="Times New Roman" panose="02020603050405020304" pitchFamily="18" charset="0"/>
                <a:ea typeface="黑体" panose="02010609060101010101" pitchFamily="49" charset="-122"/>
              </a:rPr>
              <a:t>(</a:t>
            </a:r>
            <a:r>
              <a:rPr lang="zh-CN" altLang="en-US" sz="2400" dirty="0">
                <a:solidFill>
                  <a:srgbClr val="000000"/>
                </a:solidFill>
                <a:latin typeface="Times New Roman" panose="02020603050405020304" pitchFamily="18" charset="0"/>
                <a:ea typeface="黑体" panose="02010609060101010101" pitchFamily="49" charset="-122"/>
              </a:rPr>
              <a:t>激励函数</a:t>
            </a:r>
            <a:r>
              <a:rPr lang="en-US" altLang="zh-CN" sz="2400" dirty="0">
                <a:solidFill>
                  <a:srgbClr val="000000"/>
                </a:solidFill>
                <a:latin typeface="Times New Roman" panose="02020603050405020304" pitchFamily="18" charset="0"/>
                <a:ea typeface="黑体" panose="02010609060101010101" pitchFamily="49" charset="-122"/>
              </a:rPr>
              <a:t>)</a:t>
            </a:r>
            <a:r>
              <a:rPr lang="zh-TW" altLang="en-US" dirty="0">
                <a:solidFill>
                  <a:srgbClr val="000000"/>
                </a:solidFill>
                <a:latin typeface="Times New Roman" panose="02020603050405020304" pitchFamily="18" charset="0"/>
                <a:ea typeface="Microsoft JhengHei" panose="020B0604030504040204" pitchFamily="34" charset="-120"/>
              </a:rPr>
              <a:t> </a:t>
            </a:r>
            <a:endParaRPr lang="zh-CN" altLang="pt-PT" dirty="0">
              <a:solidFill>
                <a:srgbClr val="000000"/>
              </a:solidFill>
              <a:latin typeface="Times New Roman" panose="02020603050405020304" pitchFamily="18" charset="0"/>
              <a:ea typeface="Times New Roman" panose="02020603050405020304" pitchFamily="18" charset="0"/>
            </a:endParaRPr>
          </a:p>
        </p:txBody>
      </p:sp>
      <p:grpSp>
        <p:nvGrpSpPr>
          <p:cNvPr id="3" name="Group 35"/>
          <p:cNvGrpSpPr/>
          <p:nvPr/>
        </p:nvGrpSpPr>
        <p:grpSpPr>
          <a:xfrm>
            <a:off x="1008063" y="2800350"/>
            <a:ext cx="2387600" cy="865188"/>
            <a:chOff x="635" y="2025"/>
            <a:chExt cx="1504" cy="545"/>
          </a:xfrm>
        </p:grpSpPr>
        <p:graphicFrame>
          <p:nvGraphicFramePr>
            <p:cNvPr id="21511" name="Object 30"/>
            <p:cNvGraphicFramePr>
              <a:graphicFrameLocks noChangeAspect="1"/>
            </p:cNvGraphicFramePr>
            <p:nvPr/>
          </p:nvGraphicFramePr>
          <p:xfrm>
            <a:off x="752" y="2299"/>
            <a:ext cx="1387" cy="271"/>
          </p:xfrm>
          <a:graphic>
            <a:graphicData uri="http://schemas.openxmlformats.org/presentationml/2006/ole">
              <mc:AlternateContent xmlns:mc="http://schemas.openxmlformats.org/markup-compatibility/2006">
                <mc:Choice xmlns:v="urn:schemas-microsoft-com:vml" Requires="v">
                  <p:oleObj spid="_x0000_s3111" r:id="rId6" imgW="1130300" imgH="228600" progId="Equation.3">
                    <p:embed/>
                  </p:oleObj>
                </mc:Choice>
                <mc:Fallback>
                  <p:oleObj r:id="rId6" imgW="1130300" imgH="228600" progId="Equation.3">
                    <p:embed/>
                    <p:pic>
                      <p:nvPicPr>
                        <p:cNvPr id="0" name="图片 3075"/>
                        <p:cNvPicPr/>
                        <p:nvPr/>
                      </p:nvPicPr>
                      <p:blipFill>
                        <a:blip r:embed="rId7"/>
                        <a:stretch>
                          <a:fillRect/>
                        </a:stretch>
                      </p:blipFill>
                      <p:spPr>
                        <a:xfrm>
                          <a:off x="752" y="2299"/>
                          <a:ext cx="1387" cy="271"/>
                        </a:xfrm>
                        <a:prstGeom prst="rect">
                          <a:avLst/>
                        </a:prstGeom>
                        <a:solidFill>
                          <a:srgbClr val="66FF99"/>
                        </a:solidFill>
                        <a:ln w="28575" cap="flat" cmpd="sng">
                          <a:solidFill>
                            <a:schemeClr val="tx1"/>
                          </a:solidFill>
                          <a:prstDash val="solid"/>
                          <a:miter/>
                          <a:headEnd type="none" w="med" len="med"/>
                          <a:tailEnd type="none" w="med" len="med"/>
                        </a:ln>
                      </p:spPr>
                    </p:pic>
                  </p:oleObj>
                </mc:Fallback>
              </mc:AlternateContent>
            </a:graphicData>
          </a:graphic>
        </p:graphicFrame>
        <p:sp>
          <p:nvSpPr>
            <p:cNvPr id="21512" name="Rectangle 31"/>
            <p:cNvSpPr/>
            <p:nvPr/>
          </p:nvSpPr>
          <p:spPr>
            <a:xfrm>
              <a:off x="635" y="2025"/>
              <a:ext cx="903" cy="250"/>
            </a:xfrm>
            <a:prstGeom prst="rect">
              <a:avLst/>
            </a:prstGeom>
            <a:noFill/>
            <a:ln w="9525">
              <a:noFill/>
            </a:ln>
          </p:spPr>
          <p:txBody>
            <a:bodyPr wrap="none" anchor="t">
              <a:spAutoFit/>
            </a:bodyPr>
            <a:lstStyle/>
            <a:p>
              <a:r>
                <a:rPr lang="pt-PT" altLang="zh-CN" sz="2000" b="1" dirty="0">
                  <a:solidFill>
                    <a:srgbClr val="000000"/>
                  </a:solidFill>
                  <a:latin typeface="Bookman Old Style" panose="02050604050505020204" pitchFamily="18" charset="0"/>
                  <a:ea typeface="宋体" panose="02010600030101010101" pitchFamily="2" charset="-122"/>
                </a:rPr>
                <a:t>Response</a:t>
              </a:r>
            </a:p>
          </p:txBody>
        </p:sp>
      </p:grpSp>
      <p:grpSp>
        <p:nvGrpSpPr>
          <p:cNvPr id="4" name="Group 33"/>
          <p:cNvGrpSpPr/>
          <p:nvPr/>
        </p:nvGrpSpPr>
        <p:grpSpPr>
          <a:xfrm>
            <a:off x="3924300" y="1143000"/>
            <a:ext cx="4838700" cy="3024188"/>
            <a:chOff x="2472" y="981"/>
            <a:chExt cx="2767" cy="1905"/>
          </a:xfrm>
        </p:grpSpPr>
        <p:sp>
          <p:nvSpPr>
            <p:cNvPr id="21514" name="Rectangle 6"/>
            <p:cNvSpPr/>
            <p:nvPr/>
          </p:nvSpPr>
          <p:spPr>
            <a:xfrm>
              <a:off x="2472" y="981"/>
              <a:ext cx="2767" cy="1905"/>
            </a:xfrm>
            <a:prstGeom prst="rect">
              <a:avLst/>
            </a:prstGeom>
            <a:gradFill rotWithShape="1">
              <a:gsLst>
                <a:gs pos="0">
                  <a:schemeClr val="accent1"/>
                </a:gs>
                <a:gs pos="100000">
                  <a:srgbClr val="FFFFFF"/>
                </a:gs>
              </a:gsLst>
              <a:lin ang="2700000" scaled="1"/>
              <a:tileRect/>
            </a:gradFill>
            <a:ln w="22225" cap="flat" cmpd="sng">
              <a:solidFill>
                <a:srgbClr val="000000"/>
              </a:solidFill>
              <a:prstDash val="solid"/>
              <a:miter/>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21515" name="Line 7"/>
            <p:cNvSpPr/>
            <p:nvPr/>
          </p:nvSpPr>
          <p:spPr>
            <a:xfrm flipH="1" flipV="1">
              <a:off x="4492" y="1950"/>
              <a:ext cx="282" cy="0"/>
            </a:xfrm>
            <a:prstGeom prst="line">
              <a:avLst/>
            </a:prstGeom>
            <a:ln w="25400" cap="flat" cmpd="sng">
              <a:solidFill>
                <a:schemeClr val="tx1"/>
              </a:solidFill>
              <a:prstDash val="solid"/>
              <a:round/>
              <a:headEnd type="triangle" w="med" len="med"/>
              <a:tailEnd type="none" w="med" len="med"/>
            </a:ln>
          </p:spPr>
        </p:sp>
        <p:sp>
          <p:nvSpPr>
            <p:cNvPr id="21516" name="Rectangle 8"/>
            <p:cNvSpPr/>
            <p:nvPr/>
          </p:nvSpPr>
          <p:spPr>
            <a:xfrm>
              <a:off x="4820" y="1821"/>
              <a:ext cx="386" cy="220"/>
            </a:xfrm>
            <a:prstGeom prst="rect">
              <a:avLst/>
            </a:prstGeom>
            <a:noFill/>
            <a:ln w="9525">
              <a:noFill/>
            </a:ln>
          </p:spPr>
          <p:txBody>
            <a:bodyPr wrap="none" lIns="106363" tIns="52388" rIns="106363" bIns="52388" anchor="t">
              <a:spAutoFit/>
            </a:bodyPr>
            <a:lstStyle/>
            <a:p>
              <a:pPr defTabSz="1236980" eaLnBrk="0" hangingPunct="0"/>
              <a:r>
                <a:rPr lang="pt-PT" altLang="zh-CN" sz="1600" b="1" dirty="0">
                  <a:solidFill>
                    <a:srgbClr val="000000"/>
                  </a:solidFill>
                  <a:latin typeface="Bookman Old Style" panose="02050604050505020204" pitchFamily="18" charset="0"/>
                  <a:ea typeface="宋体" panose="02010600030101010101" pitchFamily="2" charset="-122"/>
                </a:rPr>
                <a:t>y</a:t>
              </a:r>
              <a:r>
                <a:rPr lang="pt-PT" altLang="zh-CN" sz="1600" b="1" baseline="-25000" dirty="0">
                  <a:solidFill>
                    <a:srgbClr val="000000"/>
                  </a:solidFill>
                  <a:latin typeface="Bookman Old Style" panose="02050604050505020204" pitchFamily="18" charset="0"/>
                  <a:ea typeface="宋体" panose="02010600030101010101" pitchFamily="2" charset="-122"/>
                </a:rPr>
                <a:t>i</a:t>
              </a:r>
              <a:r>
                <a:rPr lang="pt-PT" altLang="zh-CN" sz="1600" b="1" dirty="0">
                  <a:solidFill>
                    <a:srgbClr val="000000"/>
                  </a:solidFill>
                  <a:latin typeface="Bookman Old Style" panose="02050604050505020204" pitchFamily="18" charset="0"/>
                  <a:ea typeface="宋体" panose="02010600030101010101" pitchFamily="2" charset="-122"/>
                </a:rPr>
                <a:t>(t)</a:t>
              </a:r>
            </a:p>
          </p:txBody>
        </p:sp>
        <p:sp>
          <p:nvSpPr>
            <p:cNvPr id="21517" name="Line 9"/>
            <p:cNvSpPr/>
            <p:nvPr/>
          </p:nvSpPr>
          <p:spPr>
            <a:xfrm flipH="1">
              <a:off x="2862" y="1950"/>
              <a:ext cx="611" cy="0"/>
            </a:xfrm>
            <a:prstGeom prst="line">
              <a:avLst/>
            </a:prstGeom>
            <a:ln w="25400" cap="flat" cmpd="sng">
              <a:solidFill>
                <a:schemeClr val="tx1"/>
              </a:solidFill>
              <a:prstDash val="solid"/>
              <a:round/>
              <a:headEnd type="triangle" w="med" len="med"/>
              <a:tailEnd type="none" w="med" len="med"/>
            </a:ln>
          </p:spPr>
        </p:sp>
        <p:sp>
          <p:nvSpPr>
            <p:cNvPr id="21518" name="Line 10"/>
            <p:cNvSpPr/>
            <p:nvPr/>
          </p:nvSpPr>
          <p:spPr>
            <a:xfrm flipH="1" flipV="1">
              <a:off x="2862" y="1576"/>
              <a:ext cx="640" cy="187"/>
            </a:xfrm>
            <a:prstGeom prst="line">
              <a:avLst/>
            </a:prstGeom>
            <a:ln w="25400" cap="flat" cmpd="sng">
              <a:solidFill>
                <a:schemeClr val="tx1"/>
              </a:solidFill>
              <a:prstDash val="solid"/>
              <a:round/>
              <a:headEnd type="triangle" w="med" len="med"/>
              <a:tailEnd type="none" w="med" len="med"/>
            </a:ln>
          </p:spPr>
        </p:sp>
        <p:sp>
          <p:nvSpPr>
            <p:cNvPr id="21519" name="Line 11"/>
            <p:cNvSpPr/>
            <p:nvPr/>
          </p:nvSpPr>
          <p:spPr>
            <a:xfrm flipV="1">
              <a:off x="2862" y="2136"/>
              <a:ext cx="640" cy="186"/>
            </a:xfrm>
            <a:prstGeom prst="line">
              <a:avLst/>
            </a:prstGeom>
            <a:ln w="25400" cap="flat" cmpd="sng">
              <a:solidFill>
                <a:schemeClr val="tx1"/>
              </a:solidFill>
              <a:prstDash val="solid"/>
              <a:round/>
              <a:headEnd type="none" w="sm" len="sm"/>
              <a:tailEnd type="triangle" w="med" len="med"/>
            </a:ln>
          </p:spPr>
        </p:sp>
        <p:sp>
          <p:nvSpPr>
            <p:cNvPr id="21520" name="Line 12"/>
            <p:cNvSpPr/>
            <p:nvPr/>
          </p:nvSpPr>
          <p:spPr>
            <a:xfrm flipV="1">
              <a:off x="2862" y="2348"/>
              <a:ext cx="745" cy="345"/>
            </a:xfrm>
            <a:prstGeom prst="line">
              <a:avLst/>
            </a:prstGeom>
            <a:ln w="25400" cap="flat" cmpd="sng">
              <a:solidFill>
                <a:schemeClr val="tx1"/>
              </a:solidFill>
              <a:prstDash val="solid"/>
              <a:round/>
              <a:headEnd type="none" w="sm" len="sm"/>
              <a:tailEnd type="triangle" w="med" len="med"/>
            </a:ln>
          </p:spPr>
        </p:sp>
        <p:sp>
          <p:nvSpPr>
            <p:cNvPr id="21521" name="Line 13"/>
            <p:cNvSpPr/>
            <p:nvPr/>
          </p:nvSpPr>
          <p:spPr>
            <a:xfrm>
              <a:off x="2862" y="1202"/>
              <a:ext cx="777" cy="320"/>
            </a:xfrm>
            <a:prstGeom prst="line">
              <a:avLst/>
            </a:prstGeom>
            <a:ln w="25400" cap="flat" cmpd="sng">
              <a:solidFill>
                <a:schemeClr val="tx1"/>
              </a:solidFill>
              <a:prstDash val="solid"/>
              <a:round/>
              <a:headEnd type="none" w="med" len="med"/>
              <a:tailEnd type="triangle" w="med" len="med"/>
            </a:ln>
          </p:spPr>
        </p:sp>
        <p:sp>
          <p:nvSpPr>
            <p:cNvPr id="21522" name="Rectangle 14"/>
            <p:cNvSpPr/>
            <p:nvPr/>
          </p:nvSpPr>
          <p:spPr>
            <a:xfrm>
              <a:off x="2521" y="1019"/>
              <a:ext cx="410" cy="220"/>
            </a:xfrm>
            <a:prstGeom prst="rect">
              <a:avLst/>
            </a:prstGeom>
            <a:noFill/>
            <a:ln w="9525">
              <a:noFill/>
            </a:ln>
          </p:spPr>
          <p:txBody>
            <a:bodyPr wrap="none" lIns="106363" tIns="52388" rIns="106363" bIns="52388" anchor="t">
              <a:spAutoFit/>
            </a:bodyPr>
            <a:lstStyle/>
            <a:p>
              <a:pPr defTabSz="1236980" eaLnBrk="0" hangingPunct="0"/>
              <a:r>
                <a:rPr lang="pt-PT" altLang="zh-CN" sz="1600" b="1" dirty="0">
                  <a:solidFill>
                    <a:srgbClr val="000000"/>
                  </a:solidFill>
                  <a:latin typeface="Bookman Old Style" panose="02050604050505020204" pitchFamily="18" charset="0"/>
                  <a:ea typeface="宋体" panose="02010600030101010101" pitchFamily="2" charset="-122"/>
                </a:rPr>
                <a:t>x</a:t>
              </a:r>
              <a:r>
                <a:rPr lang="pt-PT" altLang="zh-CN" sz="1600" b="1" baseline="-25000" dirty="0">
                  <a:solidFill>
                    <a:srgbClr val="000000"/>
                  </a:solidFill>
                  <a:latin typeface="Bookman Old Style" panose="02050604050505020204" pitchFamily="18" charset="0"/>
                  <a:ea typeface="宋体" panose="02010600030101010101" pitchFamily="2" charset="-122"/>
                </a:rPr>
                <a:t>1</a:t>
              </a:r>
              <a:r>
                <a:rPr lang="pt-PT" altLang="zh-CN" sz="1600" b="1" dirty="0">
                  <a:solidFill>
                    <a:srgbClr val="000000"/>
                  </a:solidFill>
                  <a:latin typeface="Bookman Old Style" panose="02050604050505020204" pitchFamily="18" charset="0"/>
                  <a:ea typeface="宋体" panose="02010600030101010101" pitchFamily="2" charset="-122"/>
                </a:rPr>
                <a:t>(t)</a:t>
              </a:r>
            </a:p>
          </p:txBody>
        </p:sp>
        <p:sp>
          <p:nvSpPr>
            <p:cNvPr id="21523" name="Rectangle 15"/>
            <p:cNvSpPr/>
            <p:nvPr/>
          </p:nvSpPr>
          <p:spPr>
            <a:xfrm>
              <a:off x="2521" y="1403"/>
              <a:ext cx="410" cy="220"/>
            </a:xfrm>
            <a:prstGeom prst="rect">
              <a:avLst/>
            </a:prstGeom>
            <a:noFill/>
            <a:ln w="9525">
              <a:noFill/>
            </a:ln>
          </p:spPr>
          <p:txBody>
            <a:bodyPr wrap="none" lIns="106363" tIns="52388" rIns="106363" bIns="52388" anchor="t">
              <a:spAutoFit/>
            </a:bodyPr>
            <a:lstStyle/>
            <a:p>
              <a:pPr defTabSz="1236980" eaLnBrk="0" hangingPunct="0"/>
              <a:r>
                <a:rPr lang="pt-PT" altLang="zh-CN" sz="1600" b="1" dirty="0">
                  <a:solidFill>
                    <a:srgbClr val="000000"/>
                  </a:solidFill>
                  <a:latin typeface="Bookman Old Style" panose="02050604050505020204" pitchFamily="18" charset="0"/>
                  <a:ea typeface="宋体" panose="02010600030101010101" pitchFamily="2" charset="-122"/>
                </a:rPr>
                <a:t>x</a:t>
              </a:r>
              <a:r>
                <a:rPr lang="pt-PT" altLang="zh-CN" sz="1600" b="1" baseline="-25000" dirty="0">
                  <a:solidFill>
                    <a:srgbClr val="000000"/>
                  </a:solidFill>
                  <a:latin typeface="Bookman Old Style" panose="02050604050505020204" pitchFamily="18" charset="0"/>
                  <a:ea typeface="宋体" panose="02010600030101010101" pitchFamily="2" charset="-122"/>
                </a:rPr>
                <a:t>2</a:t>
              </a:r>
              <a:r>
                <a:rPr lang="pt-PT" altLang="zh-CN" sz="1600" b="1" dirty="0">
                  <a:solidFill>
                    <a:srgbClr val="000000"/>
                  </a:solidFill>
                  <a:latin typeface="Bookman Old Style" panose="02050604050505020204" pitchFamily="18" charset="0"/>
                  <a:ea typeface="宋体" panose="02010600030101010101" pitchFamily="2" charset="-122"/>
                </a:rPr>
                <a:t>(t)</a:t>
              </a:r>
            </a:p>
          </p:txBody>
        </p:sp>
        <p:sp>
          <p:nvSpPr>
            <p:cNvPr id="21524" name="Rectangle 16"/>
            <p:cNvSpPr/>
            <p:nvPr/>
          </p:nvSpPr>
          <p:spPr>
            <a:xfrm>
              <a:off x="2521" y="2536"/>
              <a:ext cx="410" cy="220"/>
            </a:xfrm>
            <a:prstGeom prst="rect">
              <a:avLst/>
            </a:prstGeom>
            <a:noFill/>
            <a:ln w="9525">
              <a:noFill/>
            </a:ln>
          </p:spPr>
          <p:txBody>
            <a:bodyPr wrap="none" lIns="106363" tIns="52388" rIns="106363" bIns="52388" anchor="t">
              <a:spAutoFit/>
            </a:bodyPr>
            <a:lstStyle/>
            <a:p>
              <a:pPr defTabSz="1236980" eaLnBrk="0" hangingPunct="0"/>
              <a:r>
                <a:rPr lang="pt-PT" altLang="zh-CN" sz="1600" b="1" dirty="0">
                  <a:solidFill>
                    <a:srgbClr val="000000"/>
                  </a:solidFill>
                  <a:latin typeface="Bookman Old Style" panose="02050604050505020204" pitchFamily="18" charset="0"/>
                  <a:ea typeface="宋体" panose="02010600030101010101" pitchFamily="2" charset="-122"/>
                </a:rPr>
                <a:t>x</a:t>
              </a:r>
              <a:r>
                <a:rPr lang="pt-PT" altLang="zh-CN" sz="1600" b="1" baseline="-25000" dirty="0">
                  <a:solidFill>
                    <a:srgbClr val="000000"/>
                  </a:solidFill>
                  <a:latin typeface="Bookman Old Style" panose="02050604050505020204" pitchFamily="18" charset="0"/>
                  <a:ea typeface="宋体" panose="02010600030101010101" pitchFamily="2" charset="-122"/>
                </a:rPr>
                <a:t>5</a:t>
              </a:r>
              <a:r>
                <a:rPr lang="pt-PT" altLang="zh-CN" sz="1600" b="1" dirty="0">
                  <a:solidFill>
                    <a:srgbClr val="000000"/>
                  </a:solidFill>
                  <a:latin typeface="Bookman Old Style" panose="02050604050505020204" pitchFamily="18" charset="0"/>
                  <a:ea typeface="宋体" panose="02010600030101010101" pitchFamily="2" charset="-122"/>
                </a:rPr>
                <a:t>(t)</a:t>
              </a:r>
            </a:p>
          </p:txBody>
        </p:sp>
        <p:sp>
          <p:nvSpPr>
            <p:cNvPr id="21525" name="Rectangle 17"/>
            <p:cNvSpPr/>
            <p:nvPr/>
          </p:nvSpPr>
          <p:spPr>
            <a:xfrm>
              <a:off x="2521" y="1790"/>
              <a:ext cx="410" cy="220"/>
            </a:xfrm>
            <a:prstGeom prst="rect">
              <a:avLst/>
            </a:prstGeom>
            <a:noFill/>
            <a:ln w="9525">
              <a:noFill/>
            </a:ln>
          </p:spPr>
          <p:txBody>
            <a:bodyPr wrap="none" lIns="106363" tIns="52388" rIns="106363" bIns="52388" anchor="t">
              <a:spAutoFit/>
            </a:bodyPr>
            <a:lstStyle/>
            <a:p>
              <a:pPr defTabSz="1236980" eaLnBrk="0" hangingPunct="0"/>
              <a:r>
                <a:rPr lang="pt-PT" altLang="zh-CN" sz="1600" b="1" dirty="0">
                  <a:solidFill>
                    <a:srgbClr val="000000"/>
                  </a:solidFill>
                  <a:latin typeface="Bookman Old Style" panose="02050604050505020204" pitchFamily="18" charset="0"/>
                  <a:ea typeface="宋体" panose="02010600030101010101" pitchFamily="2" charset="-122"/>
                </a:rPr>
                <a:t>x</a:t>
              </a:r>
              <a:r>
                <a:rPr lang="pt-PT" altLang="zh-CN" sz="1600" b="1" baseline="-25000" dirty="0">
                  <a:solidFill>
                    <a:srgbClr val="000000"/>
                  </a:solidFill>
                  <a:latin typeface="Bookman Old Style" panose="02050604050505020204" pitchFamily="18" charset="0"/>
                  <a:ea typeface="宋体" panose="02010600030101010101" pitchFamily="2" charset="-122"/>
                </a:rPr>
                <a:t>3</a:t>
              </a:r>
              <a:r>
                <a:rPr lang="pt-PT" altLang="zh-CN" sz="1600" b="1" dirty="0">
                  <a:solidFill>
                    <a:srgbClr val="000000"/>
                  </a:solidFill>
                  <a:latin typeface="Bookman Old Style" panose="02050604050505020204" pitchFamily="18" charset="0"/>
                  <a:ea typeface="宋体" panose="02010600030101010101" pitchFamily="2" charset="-122"/>
                </a:rPr>
                <a:t>(t)</a:t>
              </a:r>
            </a:p>
          </p:txBody>
        </p:sp>
        <p:sp>
          <p:nvSpPr>
            <p:cNvPr id="21526" name="Rectangle 18"/>
            <p:cNvSpPr/>
            <p:nvPr/>
          </p:nvSpPr>
          <p:spPr>
            <a:xfrm>
              <a:off x="2521" y="2163"/>
              <a:ext cx="410" cy="220"/>
            </a:xfrm>
            <a:prstGeom prst="rect">
              <a:avLst/>
            </a:prstGeom>
            <a:noFill/>
            <a:ln w="9525">
              <a:noFill/>
            </a:ln>
          </p:spPr>
          <p:txBody>
            <a:bodyPr wrap="none" lIns="106363" tIns="52388" rIns="106363" bIns="52388" anchor="t">
              <a:spAutoFit/>
            </a:bodyPr>
            <a:lstStyle/>
            <a:p>
              <a:pPr defTabSz="1236980" eaLnBrk="0" hangingPunct="0"/>
              <a:r>
                <a:rPr lang="pt-PT" altLang="zh-CN" sz="1600" b="1" dirty="0">
                  <a:solidFill>
                    <a:srgbClr val="000000"/>
                  </a:solidFill>
                  <a:latin typeface="Bookman Old Style" panose="02050604050505020204" pitchFamily="18" charset="0"/>
                  <a:ea typeface="宋体" panose="02010600030101010101" pitchFamily="2" charset="-122"/>
                </a:rPr>
                <a:t>x</a:t>
              </a:r>
              <a:r>
                <a:rPr lang="pt-PT" altLang="zh-CN" sz="1600" b="1" baseline="-25000" dirty="0">
                  <a:solidFill>
                    <a:srgbClr val="000000"/>
                  </a:solidFill>
                  <a:latin typeface="Bookman Old Style" panose="02050604050505020204" pitchFamily="18" charset="0"/>
                  <a:ea typeface="宋体" panose="02010600030101010101" pitchFamily="2" charset="-122"/>
                </a:rPr>
                <a:t>4</a:t>
              </a:r>
              <a:r>
                <a:rPr lang="pt-PT" altLang="zh-CN" sz="1600" b="1" dirty="0">
                  <a:solidFill>
                    <a:srgbClr val="000000"/>
                  </a:solidFill>
                  <a:latin typeface="Bookman Old Style" panose="02050604050505020204" pitchFamily="18" charset="0"/>
                  <a:ea typeface="宋体" panose="02010600030101010101" pitchFamily="2" charset="-122"/>
                </a:rPr>
                <a:t>(t)</a:t>
              </a:r>
            </a:p>
          </p:txBody>
        </p:sp>
        <p:sp>
          <p:nvSpPr>
            <p:cNvPr id="21527" name="Rectangle 19"/>
            <p:cNvSpPr/>
            <p:nvPr/>
          </p:nvSpPr>
          <p:spPr>
            <a:xfrm>
              <a:off x="3198" y="1168"/>
              <a:ext cx="324" cy="220"/>
            </a:xfrm>
            <a:prstGeom prst="rect">
              <a:avLst/>
            </a:prstGeom>
            <a:noFill/>
            <a:ln w="9525">
              <a:noFill/>
            </a:ln>
          </p:spPr>
          <p:txBody>
            <a:bodyPr wrap="none" lIns="106363" tIns="52388" rIns="106363" bIns="52388" anchor="t">
              <a:spAutoFit/>
            </a:bodyPr>
            <a:lstStyle/>
            <a:p>
              <a:pPr defTabSz="1236980" eaLnBrk="0" hangingPunct="0"/>
              <a:r>
                <a:rPr lang="pt-PT" altLang="zh-CN" sz="1600" dirty="0">
                  <a:solidFill>
                    <a:srgbClr val="000000"/>
                  </a:solidFill>
                  <a:latin typeface="Bookman Old Style" panose="02050604050505020204" pitchFamily="18" charset="0"/>
                  <a:ea typeface="宋体" panose="02010600030101010101" pitchFamily="2" charset="-122"/>
                </a:rPr>
                <a:t>w</a:t>
              </a:r>
              <a:r>
                <a:rPr lang="pt-PT" altLang="zh-CN" sz="1600" b="1" baseline="-25000" dirty="0">
                  <a:solidFill>
                    <a:srgbClr val="000000"/>
                  </a:solidFill>
                  <a:latin typeface="Bookman Old Style" panose="02050604050505020204" pitchFamily="18" charset="0"/>
                  <a:ea typeface="宋体" panose="02010600030101010101" pitchFamily="2" charset="-122"/>
                </a:rPr>
                <a:t>i1</a:t>
              </a:r>
            </a:p>
          </p:txBody>
        </p:sp>
        <p:sp>
          <p:nvSpPr>
            <p:cNvPr id="21528" name="Rectangle 20"/>
            <p:cNvSpPr/>
            <p:nvPr/>
          </p:nvSpPr>
          <p:spPr>
            <a:xfrm>
              <a:off x="3198" y="1719"/>
              <a:ext cx="324" cy="220"/>
            </a:xfrm>
            <a:prstGeom prst="rect">
              <a:avLst/>
            </a:prstGeom>
            <a:noFill/>
            <a:ln w="9525">
              <a:noFill/>
            </a:ln>
          </p:spPr>
          <p:txBody>
            <a:bodyPr wrap="none" lIns="106363" tIns="52388" rIns="106363" bIns="52388" anchor="t">
              <a:spAutoFit/>
            </a:bodyPr>
            <a:lstStyle/>
            <a:p>
              <a:pPr defTabSz="1236980" eaLnBrk="0" hangingPunct="0"/>
              <a:r>
                <a:rPr lang="pt-PT" altLang="zh-CN" sz="1600" dirty="0">
                  <a:solidFill>
                    <a:srgbClr val="000000"/>
                  </a:solidFill>
                  <a:latin typeface="Bookman Old Style" panose="02050604050505020204" pitchFamily="18" charset="0"/>
                  <a:ea typeface="宋体" panose="02010600030101010101" pitchFamily="2" charset="-122"/>
                </a:rPr>
                <a:t>w</a:t>
              </a:r>
              <a:r>
                <a:rPr lang="pt-PT" altLang="zh-CN" sz="1600" b="1" baseline="-25000" dirty="0">
                  <a:solidFill>
                    <a:srgbClr val="000000"/>
                  </a:solidFill>
                  <a:latin typeface="Bookman Old Style" panose="02050604050505020204" pitchFamily="18" charset="0"/>
                  <a:ea typeface="宋体" panose="02010600030101010101" pitchFamily="2" charset="-122"/>
                </a:rPr>
                <a:t>i3</a:t>
              </a:r>
            </a:p>
          </p:txBody>
        </p:sp>
        <p:sp>
          <p:nvSpPr>
            <p:cNvPr id="21529" name="Rectangle 21"/>
            <p:cNvSpPr/>
            <p:nvPr/>
          </p:nvSpPr>
          <p:spPr>
            <a:xfrm>
              <a:off x="3198" y="1497"/>
              <a:ext cx="324" cy="220"/>
            </a:xfrm>
            <a:prstGeom prst="rect">
              <a:avLst/>
            </a:prstGeom>
            <a:noFill/>
            <a:ln w="9525">
              <a:noFill/>
            </a:ln>
          </p:spPr>
          <p:txBody>
            <a:bodyPr wrap="none" lIns="106363" tIns="52388" rIns="106363" bIns="52388" anchor="t">
              <a:spAutoFit/>
            </a:bodyPr>
            <a:lstStyle/>
            <a:p>
              <a:pPr defTabSz="1236980" eaLnBrk="0" hangingPunct="0"/>
              <a:r>
                <a:rPr lang="pt-PT" altLang="zh-CN" sz="1600" dirty="0">
                  <a:solidFill>
                    <a:srgbClr val="000000"/>
                  </a:solidFill>
                  <a:latin typeface="Bookman Old Style" panose="02050604050505020204" pitchFamily="18" charset="0"/>
                  <a:ea typeface="宋体" panose="02010600030101010101" pitchFamily="2" charset="-122"/>
                </a:rPr>
                <a:t>w</a:t>
              </a:r>
              <a:r>
                <a:rPr lang="pt-PT" altLang="zh-CN" sz="1600" b="1" baseline="-25000" dirty="0">
                  <a:solidFill>
                    <a:srgbClr val="000000"/>
                  </a:solidFill>
                  <a:latin typeface="Bookman Old Style" panose="02050604050505020204" pitchFamily="18" charset="0"/>
                  <a:ea typeface="宋体" panose="02010600030101010101" pitchFamily="2" charset="-122"/>
                </a:rPr>
                <a:t>i2</a:t>
              </a:r>
            </a:p>
          </p:txBody>
        </p:sp>
        <p:sp>
          <p:nvSpPr>
            <p:cNvPr id="21530" name="Rectangle 22"/>
            <p:cNvSpPr/>
            <p:nvPr/>
          </p:nvSpPr>
          <p:spPr>
            <a:xfrm>
              <a:off x="3198" y="1922"/>
              <a:ext cx="324" cy="220"/>
            </a:xfrm>
            <a:prstGeom prst="rect">
              <a:avLst/>
            </a:prstGeom>
            <a:noFill/>
            <a:ln w="9525">
              <a:noFill/>
            </a:ln>
          </p:spPr>
          <p:txBody>
            <a:bodyPr wrap="none" lIns="106363" tIns="52388" rIns="106363" bIns="52388" anchor="t">
              <a:spAutoFit/>
            </a:bodyPr>
            <a:lstStyle/>
            <a:p>
              <a:pPr defTabSz="1236980" eaLnBrk="0" hangingPunct="0"/>
              <a:r>
                <a:rPr lang="pt-PT" altLang="zh-CN" sz="1600" dirty="0">
                  <a:solidFill>
                    <a:srgbClr val="000000"/>
                  </a:solidFill>
                  <a:latin typeface="Bookman Old Style" panose="02050604050505020204" pitchFamily="18" charset="0"/>
                  <a:ea typeface="宋体" panose="02010600030101010101" pitchFamily="2" charset="-122"/>
                </a:rPr>
                <a:t>w</a:t>
              </a:r>
              <a:r>
                <a:rPr lang="pt-PT" altLang="zh-CN" sz="1600" b="1" baseline="-25000" dirty="0">
                  <a:solidFill>
                    <a:srgbClr val="000000"/>
                  </a:solidFill>
                  <a:latin typeface="Bookman Old Style" panose="02050604050505020204" pitchFamily="18" charset="0"/>
                  <a:ea typeface="宋体" panose="02010600030101010101" pitchFamily="2" charset="-122"/>
                </a:rPr>
                <a:t>i4</a:t>
              </a:r>
            </a:p>
          </p:txBody>
        </p:sp>
        <p:sp>
          <p:nvSpPr>
            <p:cNvPr id="21531" name="Rectangle 23"/>
            <p:cNvSpPr/>
            <p:nvPr/>
          </p:nvSpPr>
          <p:spPr>
            <a:xfrm>
              <a:off x="3198" y="2199"/>
              <a:ext cx="324" cy="220"/>
            </a:xfrm>
            <a:prstGeom prst="rect">
              <a:avLst/>
            </a:prstGeom>
            <a:noFill/>
            <a:ln w="9525">
              <a:noFill/>
            </a:ln>
          </p:spPr>
          <p:txBody>
            <a:bodyPr wrap="none" lIns="106363" tIns="52388" rIns="106363" bIns="52388" anchor="t">
              <a:spAutoFit/>
            </a:bodyPr>
            <a:lstStyle/>
            <a:p>
              <a:pPr defTabSz="1236980" eaLnBrk="0" hangingPunct="0"/>
              <a:r>
                <a:rPr lang="pt-PT" altLang="zh-CN" sz="1600" dirty="0">
                  <a:solidFill>
                    <a:srgbClr val="000000"/>
                  </a:solidFill>
                  <a:latin typeface="Bookman Old Style" panose="02050604050505020204" pitchFamily="18" charset="0"/>
                  <a:ea typeface="宋体" panose="02010600030101010101" pitchFamily="2" charset="-122"/>
                </a:rPr>
                <a:t>w</a:t>
              </a:r>
              <a:r>
                <a:rPr lang="pt-PT" altLang="zh-CN" sz="1600" b="1" baseline="-25000" dirty="0">
                  <a:solidFill>
                    <a:srgbClr val="000000"/>
                  </a:solidFill>
                  <a:latin typeface="Bookman Old Style" panose="02050604050505020204" pitchFamily="18" charset="0"/>
                  <a:ea typeface="宋体" panose="02010600030101010101" pitchFamily="2" charset="-122"/>
                </a:rPr>
                <a:t>i5</a:t>
              </a:r>
            </a:p>
          </p:txBody>
        </p:sp>
        <p:grpSp>
          <p:nvGrpSpPr>
            <p:cNvPr id="21532" name="Group 24"/>
            <p:cNvGrpSpPr/>
            <p:nvPr/>
          </p:nvGrpSpPr>
          <p:grpSpPr>
            <a:xfrm>
              <a:off x="3481" y="1379"/>
              <a:ext cx="1020" cy="1141"/>
              <a:chOff x="2003" y="994"/>
              <a:chExt cx="2047" cy="2049"/>
            </a:xfrm>
          </p:grpSpPr>
          <p:sp>
            <p:nvSpPr>
              <p:cNvPr id="21533" name="Oval 25"/>
              <p:cNvSpPr/>
              <p:nvPr/>
            </p:nvSpPr>
            <p:spPr>
              <a:xfrm>
                <a:off x="2003" y="995"/>
                <a:ext cx="2047" cy="2048"/>
              </a:xfrm>
              <a:prstGeom prst="ellipse">
                <a:avLst/>
              </a:prstGeom>
              <a:noFill/>
              <a:ln w="25400"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21534" name="Line 26"/>
              <p:cNvSpPr/>
              <p:nvPr/>
            </p:nvSpPr>
            <p:spPr>
              <a:xfrm>
                <a:off x="3026" y="994"/>
                <a:ext cx="0" cy="2046"/>
              </a:xfrm>
              <a:prstGeom prst="line">
                <a:avLst/>
              </a:prstGeom>
              <a:ln w="12700" cap="flat" cmpd="sng">
                <a:solidFill>
                  <a:schemeClr val="tx1"/>
                </a:solidFill>
                <a:prstDash val="solid"/>
                <a:round/>
                <a:headEnd type="none" w="sm" len="sm"/>
                <a:tailEnd type="none" w="sm" len="sm"/>
              </a:ln>
            </p:spPr>
          </p:sp>
        </p:grpSp>
        <p:sp>
          <p:nvSpPr>
            <p:cNvPr id="21535" name="Rectangle 29"/>
            <p:cNvSpPr/>
            <p:nvPr/>
          </p:nvSpPr>
          <p:spPr>
            <a:xfrm>
              <a:off x="3553" y="2576"/>
              <a:ext cx="1007" cy="287"/>
            </a:xfrm>
            <a:prstGeom prst="rect">
              <a:avLst/>
            </a:prstGeom>
            <a:noFill/>
            <a:ln w="9525">
              <a:noFill/>
            </a:ln>
          </p:spPr>
          <p:txBody>
            <a:bodyPr lIns="92075" tIns="46038" rIns="92075" bIns="46038" anchor="t">
              <a:spAutoFit/>
            </a:bodyPr>
            <a:lstStyle/>
            <a:p>
              <a:pPr eaLnBrk="0" hangingPunct="0"/>
              <a:r>
                <a:rPr lang="pt-PT" altLang="zh-CN" sz="2400" dirty="0">
                  <a:solidFill>
                    <a:srgbClr val="000000"/>
                  </a:solidFill>
                  <a:latin typeface="Bookman Old Style" panose="02050604050505020204" pitchFamily="18" charset="0"/>
                  <a:ea typeface="宋体" panose="02010600030101010101" pitchFamily="2" charset="-122"/>
                </a:rPr>
                <a:t>Neuron i</a:t>
              </a:r>
            </a:p>
          </p:txBody>
        </p:sp>
        <p:sp>
          <p:nvSpPr>
            <p:cNvPr id="21536" name="Text Box 32"/>
            <p:cNvSpPr txBox="1"/>
            <p:nvPr/>
          </p:nvSpPr>
          <p:spPr>
            <a:xfrm>
              <a:off x="4128" y="1824"/>
              <a:ext cx="288" cy="288"/>
            </a:xfrm>
            <a:prstGeom prst="rect">
              <a:avLst/>
            </a:prstGeom>
            <a:noFill/>
            <a:ln w="9525">
              <a:noFill/>
            </a:ln>
          </p:spPr>
          <p:txBody>
            <a:bodyPr anchor="t">
              <a:spAutoFit/>
            </a:bodyPr>
            <a:lstStyle/>
            <a:p>
              <a:pPr>
                <a:spcBef>
                  <a:spcPct val="50000"/>
                </a:spcBef>
              </a:pPr>
              <a:r>
                <a:rPr lang="en-US" altLang="zh-CN" sz="2400" i="1" dirty="0">
                  <a:solidFill>
                    <a:srgbClr val="000000"/>
                  </a:solidFill>
                  <a:latin typeface="Arial" panose="020B0604020202020204" pitchFamily="34" charset="0"/>
                  <a:ea typeface="宋体" panose="02010600030101010101" pitchFamily="2" charset="-122"/>
                </a:rPr>
                <a:t>b</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5" name="标题 4"/>
          <p:cNvSpPr>
            <a:spLocks noGrp="1"/>
          </p:cNvSpPr>
          <p:nvPr>
            <p:ph type="title"/>
          </p:nvPr>
        </p:nvSpPr>
        <p:spPr>
          <a:xfrm>
            <a:off x="417830" y="285115"/>
            <a:ext cx="8229600" cy="920750"/>
          </a:xfrm>
        </p:spPr>
        <p:txBody>
          <a:bodyPr>
            <a:normAutofit fontScale="90000"/>
          </a:bodyPr>
          <a:lstStyle/>
          <a:p>
            <a:r>
              <a:rPr lang="en-US" altLang="zh-CN" noProof="0" dirty="0">
                <a:ln>
                  <a:noFill/>
                </a:ln>
                <a:uLnTx/>
                <a:uFillTx/>
                <a:sym typeface="+mn-ea"/>
              </a:rPr>
              <a:t>Threshold </a:t>
            </a:r>
            <a:r>
              <a:rPr lang="en-US" altLang="zh-TW" noProof="0" dirty="0">
                <a:ln>
                  <a:noFill/>
                </a:ln>
                <a:uLnTx/>
                <a:uFillTx/>
                <a:sym typeface="+mn-ea"/>
              </a:rPr>
              <a:t>and Weight</a:t>
            </a:r>
            <a:r>
              <a:rPr lang="zh-CN" altLang="en-US" noProof="0" dirty="0">
                <a:ln>
                  <a:noFill/>
                </a:ln>
                <a:uLnTx/>
                <a:uFillTx/>
                <a:sym typeface="+mn-ea"/>
              </a:rPr>
              <a:t>（阈值和权重）</a:t>
            </a:r>
          </a:p>
        </p:txBody>
      </p:sp>
      <p:sp>
        <p:nvSpPr>
          <p:cNvPr id="4" name="灯片编号占位符 3"/>
          <p:cNvSpPr>
            <a:spLocks noGrp="1"/>
          </p:cNvSpPr>
          <p:nvPr>
            <p:ph type="sldNum" sz="quarter" idx="4"/>
          </p:nvPr>
        </p:nvSpPr>
        <p:spPr/>
        <p:txBody>
          <a:bodyPr/>
          <a:lstStyle/>
          <a:p>
            <a:fld id="{49AE70B2-8BF9-45C0-BB95-33D1B9D3A854}" type="slidenum">
              <a:rPr lang="zh-CN" altLang="en-US" sz="750" smtClean="0"/>
              <a:t>19</a:t>
            </a:fld>
            <a:endParaRPr lang="zh-CN" altLang="en-US" sz="750"/>
          </a:p>
        </p:txBody>
      </p:sp>
      <p:pic>
        <p:nvPicPr>
          <p:cNvPr id="6" name="图片 5"/>
          <p:cNvPicPr>
            <a:picLocks noChangeAspect="1"/>
          </p:cNvPicPr>
          <p:nvPr/>
        </p:nvPicPr>
        <p:blipFill>
          <a:blip r:embed="rId3"/>
          <a:srcRect t="19269"/>
          <a:stretch>
            <a:fillRect/>
          </a:stretch>
        </p:blipFill>
        <p:spPr>
          <a:xfrm>
            <a:off x="0" y="1321435"/>
            <a:ext cx="9144000" cy="55365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idx="4294967295"/>
          </p:nvPr>
        </p:nvSpPr>
        <p:spPr>
          <a:xfrm>
            <a:off x="139065" y="1601470"/>
            <a:ext cx="886460" cy="3420745"/>
          </a:xfrm>
        </p:spPr>
        <p:txBody>
          <a:bodyPr vert="eaVert" wrap="square" anchor="ctr"/>
          <a:lstStyle/>
          <a:p>
            <a:pPr marL="0" marR="0" indent="0" algn="l" defTabSz="914400" rtl="0" eaLnBrk="0" fontAlgn="base" latinLnBrk="0" hangingPunct="0">
              <a:lnSpc>
                <a:spcPct val="100000"/>
              </a:lnSpc>
              <a:spcBef>
                <a:spcPct val="0"/>
              </a:spcBef>
              <a:spcAft>
                <a:spcPct val="0"/>
              </a:spcAft>
              <a:buClrTx/>
              <a:buSzTx/>
              <a:buFontTx/>
              <a:buNone/>
            </a:pPr>
            <a:r>
              <a:rPr kumimoji="0" lang="zh-CN" sz="3200" b="1" i="0" u="none" strike="noStrike" kern="1200" cap="none" spc="0" normalizeH="0" baseline="0" noProof="1">
                <a:solidFill>
                  <a:srgbClr val="800000"/>
                </a:solidFill>
                <a:effectLst>
                  <a:outerShdw blurRad="38100" dist="38100" dir="2700000">
                    <a:srgbClr val="C0C0C0"/>
                  </a:outerShdw>
                </a:effectLst>
                <a:latin typeface="+mj-lt"/>
                <a:ea typeface="+mj-ea"/>
                <a:cs typeface="+mj-cs"/>
              </a:rPr>
              <a:t>主 要 内 容</a:t>
            </a:r>
          </a:p>
        </p:txBody>
      </p:sp>
      <p:sp>
        <p:nvSpPr>
          <p:cNvPr id="15363" name="内容占位符 2"/>
          <p:cNvSpPr>
            <a:spLocks noGrp="1"/>
          </p:cNvSpPr>
          <p:nvPr>
            <p:ph idx="4294967295"/>
          </p:nvPr>
        </p:nvSpPr>
        <p:spPr>
          <a:xfrm>
            <a:off x="1294765" y="443230"/>
            <a:ext cx="7733030" cy="5322570"/>
          </a:xfrm>
        </p:spPr>
        <p:txBody>
          <a:bodyPr vert="horz" wrap="square" anchor="t"/>
          <a:lstStyle/>
          <a:p>
            <a:r>
              <a:rPr lang="zh-CN" altLang="en-US" sz="3200" dirty="0">
                <a:latin typeface="华文新魏" panose="02010800040101010101" pitchFamily="2" charset="-122"/>
                <a:ea typeface="华文新魏" panose="02010800040101010101" pitchFamily="2" charset="-122"/>
              </a:rPr>
              <a:t>计算智能，</a:t>
            </a:r>
            <a:r>
              <a:rPr lang="en-US" altLang="zh-CN" sz="3200" dirty="0">
                <a:latin typeface="华文新魏" panose="02010800040101010101" pitchFamily="2" charset="-122"/>
                <a:ea typeface="华文新魏" panose="02010800040101010101" pitchFamily="2" charset="-122"/>
              </a:rPr>
              <a:t>C</a:t>
            </a:r>
            <a:r>
              <a:rPr lang="en-US" altLang="zh-CN" sz="3200" b="1" dirty="0">
                <a:solidFill>
                  <a:srgbClr val="800000"/>
                </a:solidFill>
                <a:effectLst>
                  <a:outerShdw blurRad="38100" dist="38100" dir="2700000">
                    <a:srgbClr val="C0C0C0"/>
                  </a:outerShdw>
                </a:effectLst>
                <a:latin typeface="+mj-lt"/>
                <a:ea typeface="+mj-ea"/>
                <a:cs typeface="+mj-cs"/>
                <a:sym typeface="+mn-ea"/>
              </a:rPr>
              <a:t>I vs. AI</a:t>
            </a:r>
            <a:endParaRPr lang="en-US" altLang="zh-CN" sz="3200" dirty="0">
              <a:latin typeface="华文新魏" panose="02010800040101010101" pitchFamily="2" charset="-122"/>
              <a:ea typeface="华文新魏" panose="02010800040101010101" pitchFamily="2" charset="-122"/>
            </a:endParaRPr>
          </a:p>
          <a:p>
            <a:r>
              <a:rPr lang="zh-CN" altLang="en-US" sz="3200" dirty="0">
                <a:latin typeface="华文新魏" panose="02010800040101010101" pitchFamily="2" charset="-122"/>
                <a:ea typeface="华文新魏" panose="02010800040101010101" pitchFamily="2" charset="-122"/>
              </a:rPr>
              <a:t>生物神经网络</a:t>
            </a:r>
            <a:endParaRPr lang="en-US" altLang="zh-CN" sz="3200" dirty="0">
              <a:latin typeface="华文新魏" panose="02010800040101010101" pitchFamily="2" charset="-122"/>
              <a:ea typeface="华文新魏" panose="02010800040101010101" pitchFamily="2" charset="-122"/>
            </a:endParaRPr>
          </a:p>
          <a:p>
            <a:r>
              <a:rPr lang="zh-CN" altLang="en-US" sz="3200" dirty="0">
                <a:latin typeface="华文新魏" panose="02010800040101010101" pitchFamily="2" charset="-122"/>
                <a:ea typeface="华文新魏" panose="02010800040101010101" pitchFamily="2" charset="-122"/>
              </a:rPr>
              <a:t>人工神经网络</a:t>
            </a:r>
          </a:p>
          <a:p>
            <a:pPr lvl="1"/>
            <a:r>
              <a:rPr lang="zh-CN" altLang="en-US" sz="3200" dirty="0">
                <a:latin typeface="华文新魏" panose="02010800040101010101" pitchFamily="2" charset="-122"/>
                <a:ea typeface="华文新魏" panose="02010800040101010101" pitchFamily="2" charset="-122"/>
              </a:rPr>
              <a:t>神经元、结构、学习算法</a:t>
            </a:r>
          </a:p>
          <a:p>
            <a:r>
              <a:rPr lang="zh-CN" altLang="en-US" sz="3200" dirty="0">
                <a:latin typeface="华文新魏" panose="02010800040101010101" pitchFamily="2" charset="-122"/>
                <a:ea typeface="华文新魏" panose="02010800040101010101" pitchFamily="2" charset="-122"/>
              </a:rPr>
              <a:t>神经元模型和感知机</a:t>
            </a:r>
          </a:p>
          <a:p>
            <a:pPr lvl="1"/>
            <a:r>
              <a:rPr lang="zh-CN" altLang="en-US" sz="3200" dirty="0">
                <a:latin typeface="华文新魏" panose="02010800040101010101" pitchFamily="2" charset="-122"/>
                <a:ea typeface="华文新魏" panose="02010800040101010101" pitchFamily="2" charset="-122"/>
                <a:sym typeface="+mn-ea"/>
              </a:rPr>
              <a:t>线性阈值单元</a:t>
            </a:r>
            <a:r>
              <a:rPr lang="en-US" altLang="zh-CN" sz="3200" dirty="0">
                <a:latin typeface="华文新魏" panose="02010800040101010101" pitchFamily="2" charset="-122"/>
                <a:ea typeface="华文新魏" panose="02010800040101010101" pitchFamily="2" charset="-122"/>
                <a:sym typeface="+mn-ea"/>
              </a:rPr>
              <a:t>TLU</a:t>
            </a:r>
            <a:endParaRPr lang="en-US" altLang="zh-CN" sz="3200" dirty="0">
              <a:latin typeface="华文新魏" panose="02010800040101010101" pitchFamily="2" charset="-122"/>
              <a:ea typeface="华文新魏" panose="02010800040101010101" pitchFamily="2" charset="-122"/>
            </a:endParaRPr>
          </a:p>
          <a:p>
            <a:r>
              <a:rPr lang="zh-CN" altLang="en-US" sz="3200" dirty="0">
                <a:latin typeface="华文新魏" panose="02010800040101010101" pitchFamily="2" charset="-122"/>
                <a:ea typeface="华文新魏" panose="02010800040101010101" pitchFamily="2" charset="-122"/>
              </a:rPr>
              <a:t>人工神经网络结构</a:t>
            </a:r>
            <a:endParaRPr lang="en-US" altLang="zh-CN" sz="3200" dirty="0">
              <a:latin typeface="华文新魏" panose="02010800040101010101" pitchFamily="2" charset="-122"/>
              <a:ea typeface="华文新魏" panose="02010800040101010101" pitchFamily="2" charset="-122"/>
            </a:endParaRPr>
          </a:p>
          <a:p>
            <a:r>
              <a:rPr lang="zh-CN" altLang="en-US" sz="3200" dirty="0">
                <a:latin typeface="华文新魏" panose="02010800040101010101" pitchFamily="2" charset="-122"/>
                <a:ea typeface="华文新魏" panose="02010800040101010101" pitchFamily="2" charset="-122"/>
              </a:rPr>
              <a:t>人工神经网络学习</a:t>
            </a:r>
          </a:p>
          <a:p>
            <a:pPr algn="l"/>
            <a:r>
              <a:rPr lang="zh-CN" altLang="en-US" sz="3200" dirty="0">
                <a:latin typeface="华文新魏" panose="02010800040101010101" pitchFamily="2" charset="-122"/>
                <a:ea typeface="华文新魏" panose="02010800040101010101" pitchFamily="2" charset="-122"/>
                <a:sym typeface="+mn-ea"/>
              </a:rPr>
              <a:t>举例：感知机权值调整有监督学习过程</a:t>
            </a:r>
          </a:p>
          <a:p>
            <a:pPr algn="l"/>
            <a:r>
              <a:rPr lang="zh-CN" altLang="en-US" sz="3200" dirty="0">
                <a:latin typeface="华文新魏" panose="02010800040101010101" pitchFamily="2" charset="-122"/>
                <a:ea typeface="华文新魏" panose="02010800040101010101" pitchFamily="2" charset="-122"/>
                <a:sym typeface="+mn-ea"/>
              </a:rPr>
              <a:t>举例：医疗诊断系统的神经网络模型</a:t>
            </a:r>
            <a:endParaRPr lang="zh-CN" altLang="en-US" sz="3200"/>
          </a:p>
          <a:p>
            <a:pPr algn="l"/>
            <a:endParaRPr lang="zh-CN" altLang="en-US" sz="3200" dirty="0">
              <a:latin typeface="华文新魏" panose="02010800040101010101" pitchFamily="2" charset="-122"/>
              <a:ea typeface="华文新魏" panose="02010800040101010101" pitchFamily="2" charset="-122"/>
            </a:endParaRPr>
          </a:p>
          <a:p>
            <a:endParaRPr lang="zh-CN" altLang="en-US" sz="3200" dirty="0">
              <a:latin typeface="华文新魏" panose="02010800040101010101" pitchFamily="2" charset="-122"/>
              <a:ea typeface="华文新魏" panose="02010800040101010101" pitchFamily="2" charset="-122"/>
            </a:endParaRPr>
          </a:p>
        </p:txBody>
      </p:sp>
      <p:sp>
        <p:nvSpPr>
          <p:cNvPr id="2" name="灯片编号占位符 3"/>
          <p:cNvSpPr txBox="1">
            <a:spLocks noGrp="1"/>
          </p:cNvSpPr>
          <p:nvPr/>
        </p:nvSpPr>
        <p:spPr>
          <a:xfrm>
            <a:off x="5435600" y="6524625"/>
            <a:ext cx="3251200" cy="215900"/>
          </a:xfrm>
          <a:prstGeom prst="rect">
            <a:avLst/>
          </a:prstGeom>
          <a:noFill/>
          <a:ln w="9525">
            <a:noFill/>
          </a:ln>
        </p:spPr>
        <p:txBody>
          <a:bodyPr anchor="t"/>
          <a:lstStyle/>
          <a:p>
            <a:pPr algn="r"/>
            <a:fld id="{9A0DB2DC-4C9A-4742-B13C-FB6460FD3503}" type="slidenum">
              <a:rPr lang="en-US" altLang="zh-CN" sz="1400" b="1" dirty="0">
                <a:latin typeface="Arial" panose="020B0604020202020204" pitchFamily="34" charset="0"/>
                <a:ea typeface="宋体" panose="02010600030101010101" pitchFamily="2" charset="-122"/>
              </a:rPr>
              <a:t>2</a:t>
            </a:fld>
            <a:endParaRPr lang="en-US" altLang="zh-CN" sz="1400" b="1"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1000"/>
                                        <p:tgtEl>
                                          <p:spTgt spid="15363">
                                            <p:txEl>
                                              <p:pRg st="0" end="0"/>
                                            </p:txEl>
                                          </p:spTgt>
                                        </p:tgtEl>
                                      </p:cBhvr>
                                    </p:animEffect>
                                    <p:anim calcmode="lin" valueType="num">
                                      <p:cBhvr>
                                        <p:cTn id="8" dur="10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363">
                                            <p:txEl>
                                              <p:pRg st="1" end="1"/>
                                            </p:txEl>
                                          </p:spTgt>
                                        </p:tgtEl>
                                        <p:attrNameLst>
                                          <p:attrName>style.visibility</p:attrName>
                                        </p:attrNameLst>
                                      </p:cBhvr>
                                      <p:to>
                                        <p:strVal val="visible"/>
                                      </p:to>
                                    </p:set>
                                    <p:animEffect transition="in" filter="fade">
                                      <p:cBhvr>
                                        <p:cTn id="14" dur="1000"/>
                                        <p:tgtEl>
                                          <p:spTgt spid="15363">
                                            <p:txEl>
                                              <p:pRg st="1" end="1"/>
                                            </p:txEl>
                                          </p:spTgt>
                                        </p:tgtEl>
                                      </p:cBhvr>
                                    </p:animEffect>
                                    <p:anim calcmode="lin" valueType="num">
                                      <p:cBhvr>
                                        <p:cTn id="15" dur="10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3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363">
                                            <p:txEl>
                                              <p:pRg st="2" end="2"/>
                                            </p:txEl>
                                          </p:spTgt>
                                        </p:tgtEl>
                                        <p:attrNameLst>
                                          <p:attrName>style.visibility</p:attrName>
                                        </p:attrNameLst>
                                      </p:cBhvr>
                                      <p:to>
                                        <p:strVal val="visible"/>
                                      </p:to>
                                    </p:set>
                                    <p:animEffect transition="in" filter="fade">
                                      <p:cBhvr>
                                        <p:cTn id="21" dur="1000"/>
                                        <p:tgtEl>
                                          <p:spTgt spid="15363">
                                            <p:txEl>
                                              <p:pRg st="2" end="2"/>
                                            </p:txEl>
                                          </p:spTgt>
                                        </p:tgtEl>
                                      </p:cBhvr>
                                    </p:animEffect>
                                    <p:anim calcmode="lin" valueType="num">
                                      <p:cBhvr>
                                        <p:cTn id="22" dur="10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36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363">
                                            <p:txEl>
                                              <p:pRg st="3" end="3"/>
                                            </p:txEl>
                                          </p:spTgt>
                                        </p:tgtEl>
                                        <p:attrNameLst>
                                          <p:attrName>style.visibility</p:attrName>
                                        </p:attrNameLst>
                                      </p:cBhvr>
                                      <p:to>
                                        <p:strVal val="visible"/>
                                      </p:to>
                                    </p:set>
                                    <p:animEffect transition="in" filter="fade">
                                      <p:cBhvr>
                                        <p:cTn id="26" dur="1000"/>
                                        <p:tgtEl>
                                          <p:spTgt spid="15363">
                                            <p:txEl>
                                              <p:pRg st="3" end="3"/>
                                            </p:txEl>
                                          </p:spTgt>
                                        </p:tgtEl>
                                      </p:cBhvr>
                                    </p:animEffect>
                                    <p:anim calcmode="lin" valueType="num">
                                      <p:cBhvr>
                                        <p:cTn id="27" dur="1000" fill="hold"/>
                                        <p:tgtEl>
                                          <p:spTgt spid="1536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53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363">
                                            <p:txEl>
                                              <p:pRg st="4" end="4"/>
                                            </p:txEl>
                                          </p:spTgt>
                                        </p:tgtEl>
                                        <p:attrNameLst>
                                          <p:attrName>style.visibility</p:attrName>
                                        </p:attrNameLst>
                                      </p:cBhvr>
                                      <p:to>
                                        <p:strVal val="visible"/>
                                      </p:to>
                                    </p:set>
                                    <p:animEffect transition="in" filter="fade">
                                      <p:cBhvr>
                                        <p:cTn id="33" dur="1000"/>
                                        <p:tgtEl>
                                          <p:spTgt spid="15363">
                                            <p:txEl>
                                              <p:pRg st="4" end="4"/>
                                            </p:txEl>
                                          </p:spTgt>
                                        </p:tgtEl>
                                      </p:cBhvr>
                                    </p:animEffect>
                                    <p:anim calcmode="lin" valueType="num">
                                      <p:cBhvr>
                                        <p:cTn id="34" dur="10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536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5363">
                                            <p:txEl>
                                              <p:pRg st="5" end="5"/>
                                            </p:txEl>
                                          </p:spTgt>
                                        </p:tgtEl>
                                        <p:attrNameLst>
                                          <p:attrName>style.visibility</p:attrName>
                                        </p:attrNameLst>
                                      </p:cBhvr>
                                      <p:to>
                                        <p:strVal val="visible"/>
                                      </p:to>
                                    </p:set>
                                    <p:animEffect transition="in" filter="fade">
                                      <p:cBhvr>
                                        <p:cTn id="38" dur="1000"/>
                                        <p:tgtEl>
                                          <p:spTgt spid="15363">
                                            <p:txEl>
                                              <p:pRg st="5" end="5"/>
                                            </p:txEl>
                                          </p:spTgt>
                                        </p:tgtEl>
                                      </p:cBhvr>
                                    </p:animEffect>
                                    <p:anim calcmode="lin" valueType="num">
                                      <p:cBhvr>
                                        <p:cTn id="39" dur="1000" fill="hold"/>
                                        <p:tgtEl>
                                          <p:spTgt spid="1536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53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5363">
                                            <p:txEl>
                                              <p:pRg st="6" end="6"/>
                                            </p:txEl>
                                          </p:spTgt>
                                        </p:tgtEl>
                                        <p:attrNameLst>
                                          <p:attrName>style.visibility</p:attrName>
                                        </p:attrNameLst>
                                      </p:cBhvr>
                                      <p:to>
                                        <p:strVal val="visible"/>
                                      </p:to>
                                    </p:set>
                                    <p:animEffect transition="in" filter="fade">
                                      <p:cBhvr>
                                        <p:cTn id="45" dur="1000"/>
                                        <p:tgtEl>
                                          <p:spTgt spid="15363">
                                            <p:txEl>
                                              <p:pRg st="6" end="6"/>
                                            </p:txEl>
                                          </p:spTgt>
                                        </p:tgtEl>
                                      </p:cBhvr>
                                    </p:animEffect>
                                    <p:anim calcmode="lin" valueType="num">
                                      <p:cBhvr>
                                        <p:cTn id="46" dur="1000" fill="hold"/>
                                        <p:tgtEl>
                                          <p:spTgt spid="1536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1536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5363">
                                            <p:txEl>
                                              <p:pRg st="7" end="7"/>
                                            </p:txEl>
                                          </p:spTgt>
                                        </p:tgtEl>
                                        <p:attrNameLst>
                                          <p:attrName>style.visibility</p:attrName>
                                        </p:attrNameLst>
                                      </p:cBhvr>
                                      <p:to>
                                        <p:strVal val="visible"/>
                                      </p:to>
                                    </p:set>
                                    <p:animEffect transition="in" filter="fade">
                                      <p:cBhvr>
                                        <p:cTn id="52" dur="1000"/>
                                        <p:tgtEl>
                                          <p:spTgt spid="15363">
                                            <p:txEl>
                                              <p:pRg st="7" end="7"/>
                                            </p:txEl>
                                          </p:spTgt>
                                        </p:tgtEl>
                                      </p:cBhvr>
                                    </p:animEffect>
                                    <p:anim calcmode="lin" valueType="num">
                                      <p:cBhvr>
                                        <p:cTn id="53" dur="1000" fill="hold"/>
                                        <p:tgtEl>
                                          <p:spTgt spid="15363">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1536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5363">
                                            <p:txEl>
                                              <p:pRg st="8" end="8"/>
                                            </p:txEl>
                                          </p:spTgt>
                                        </p:tgtEl>
                                        <p:attrNameLst>
                                          <p:attrName>style.visibility</p:attrName>
                                        </p:attrNameLst>
                                      </p:cBhvr>
                                      <p:to>
                                        <p:strVal val="visible"/>
                                      </p:to>
                                    </p:set>
                                    <p:animEffect transition="in" filter="fade">
                                      <p:cBhvr>
                                        <p:cTn id="59" dur="1000"/>
                                        <p:tgtEl>
                                          <p:spTgt spid="15363">
                                            <p:txEl>
                                              <p:pRg st="8" end="8"/>
                                            </p:txEl>
                                          </p:spTgt>
                                        </p:tgtEl>
                                      </p:cBhvr>
                                    </p:animEffect>
                                    <p:anim calcmode="lin" valueType="num">
                                      <p:cBhvr>
                                        <p:cTn id="60" dur="1000" fill="hold"/>
                                        <p:tgtEl>
                                          <p:spTgt spid="15363">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1536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5363">
                                            <p:txEl>
                                              <p:pRg st="9" end="9"/>
                                            </p:txEl>
                                          </p:spTgt>
                                        </p:tgtEl>
                                        <p:attrNameLst>
                                          <p:attrName>style.visibility</p:attrName>
                                        </p:attrNameLst>
                                      </p:cBhvr>
                                      <p:to>
                                        <p:strVal val="visible"/>
                                      </p:to>
                                    </p:set>
                                    <p:animEffect transition="in" filter="fade">
                                      <p:cBhvr>
                                        <p:cTn id="66" dur="1000"/>
                                        <p:tgtEl>
                                          <p:spTgt spid="15363">
                                            <p:txEl>
                                              <p:pRg st="9" end="9"/>
                                            </p:txEl>
                                          </p:spTgt>
                                        </p:tgtEl>
                                      </p:cBhvr>
                                    </p:animEffect>
                                    <p:anim calcmode="lin" valueType="num">
                                      <p:cBhvr>
                                        <p:cTn id="67" dur="1000" fill="hold"/>
                                        <p:tgtEl>
                                          <p:spTgt spid="15363">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1536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p:cNvSpPr>
            <a:spLocks noGrp="1"/>
          </p:cNvSpPr>
          <p:nvPr>
            <p:ph idx="1"/>
          </p:nvPr>
        </p:nvSpPr>
        <p:spPr>
          <a:xfrm>
            <a:off x="457200" y="990600"/>
            <a:ext cx="7848600" cy="5029200"/>
          </a:xfrm>
        </p:spPr>
        <p:txBody>
          <a:bodyPr vert="horz" wrap="square" anchor="t"/>
          <a:lstStyle/>
          <a:p>
            <a:pPr>
              <a:buSzPct val="68000"/>
            </a:pPr>
            <a:r>
              <a:rPr kumimoji="0" lang="zh-CN" altLang="en-US" sz="2800" kern="1200" dirty="0">
                <a:latin typeface="Times New Roman" panose="02020603050405020304" pitchFamily="18" charset="0"/>
                <a:ea typeface="+mn-ea"/>
                <a:cs typeface="+mn-cs"/>
              </a:rPr>
              <a:t>可以很容易的将阈值</a:t>
            </a:r>
            <a:r>
              <a:rPr kumimoji="0" lang="en-US" altLang="zh-CN" sz="3000" i="1" kern="1200" dirty="0">
                <a:solidFill>
                  <a:srgbClr val="D60093"/>
                </a:solidFill>
                <a:latin typeface="Times New Roman" panose="02020603050405020304" pitchFamily="18" charset="0"/>
                <a:ea typeface="+mn-ea"/>
                <a:cs typeface="+mn-cs"/>
              </a:rPr>
              <a:t>b</a:t>
            </a:r>
            <a:r>
              <a:rPr kumimoji="0" lang="zh-CN" altLang="en-US" sz="2800" kern="1200" dirty="0">
                <a:latin typeface="Times New Roman" panose="02020603050405020304" pitchFamily="18" charset="0"/>
                <a:ea typeface="+mn-ea"/>
                <a:cs typeface="+mn-cs"/>
              </a:rPr>
              <a:t>强制设置为</a:t>
            </a:r>
            <a:r>
              <a:rPr kumimoji="0" lang="en-US" altLang="zh-CN" sz="2800" kern="1200" dirty="0">
                <a:latin typeface="Times New Roman" panose="02020603050405020304" pitchFamily="18" charset="0"/>
                <a:ea typeface="+mn-ea"/>
                <a:cs typeface="+mn-cs"/>
              </a:rPr>
              <a:t>0</a:t>
            </a:r>
            <a:r>
              <a:rPr kumimoji="0" lang="zh-CN" altLang="en-US" sz="2800" kern="1200" dirty="0">
                <a:latin typeface="Times New Roman" panose="02020603050405020304" pitchFamily="18" charset="0"/>
                <a:ea typeface="+mn-ea"/>
                <a:cs typeface="+mn-cs"/>
              </a:rPr>
              <a:t>，而通过权值来代替它</a:t>
            </a:r>
            <a:endParaRPr kumimoji="0" lang="en-US" altLang="zh-TW" sz="3000" kern="1200" dirty="0">
              <a:latin typeface="Times New Roman" panose="02020603050405020304" pitchFamily="18" charset="0"/>
              <a:ea typeface="Microsoft JhengHei" panose="020B0604030504040204" pitchFamily="34" charset="-120"/>
              <a:cs typeface="+mn-cs"/>
            </a:endParaRPr>
          </a:p>
        </p:txBody>
      </p:sp>
      <p:sp>
        <p:nvSpPr>
          <p:cNvPr id="160770" name="Rectangle 2"/>
          <p:cNvSpPr>
            <a:spLocks noGrp="1" noChangeArrowheads="1"/>
          </p:cNvSpPr>
          <p:nvPr>
            <p:ph type="title"/>
          </p:nvPr>
        </p:nvSpPr>
        <p:spPr>
          <a:xfrm>
            <a:off x="457200" y="228600"/>
            <a:ext cx="8305800" cy="762000"/>
          </a:xfrm>
          <a:noFill/>
          <a:ln>
            <a:noFill/>
          </a:ln>
          <a:effectLst/>
          <a:sp3d prstMaterial="plastic"/>
        </p:spPr>
        <p:txBody>
          <a:bodyPr vert="horz" rtlCol="0" anchor="ctr">
            <a:no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3600" noProof="0" dirty="0">
                <a:ln>
                  <a:noFill/>
                </a:ln>
                <a:uLnTx/>
                <a:uFillTx/>
                <a:sym typeface="+mn-ea"/>
              </a:rPr>
              <a:t>Threshold </a:t>
            </a:r>
            <a:r>
              <a:rPr lang="en-US" altLang="zh-TW" sz="3600" noProof="0" dirty="0">
                <a:ln>
                  <a:noFill/>
                </a:ln>
                <a:uLnTx/>
                <a:uFillTx/>
                <a:sym typeface="+mn-ea"/>
              </a:rPr>
              <a:t>and Weight</a:t>
            </a:r>
            <a:r>
              <a:rPr lang="zh-CN" altLang="en-US" sz="3600" noProof="0" dirty="0">
                <a:ln>
                  <a:noFill/>
                </a:ln>
                <a:uLnTx/>
                <a:uFillTx/>
                <a:sym typeface="+mn-ea"/>
              </a:rPr>
              <a:t>（阈值和权重）</a:t>
            </a:r>
            <a:endParaRPr kumimoji="0" lang="zh-TW"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grpSp>
        <p:nvGrpSpPr>
          <p:cNvPr id="2" name="Group 57"/>
          <p:cNvGrpSpPr/>
          <p:nvPr/>
        </p:nvGrpSpPr>
        <p:grpSpPr>
          <a:xfrm>
            <a:off x="381000" y="2133600"/>
            <a:ext cx="5410200" cy="1828800"/>
            <a:chOff x="864" y="1632"/>
            <a:chExt cx="4080" cy="1200"/>
          </a:xfrm>
        </p:grpSpPr>
        <p:sp>
          <p:nvSpPr>
            <p:cNvPr id="22532" name="Rectangle 53"/>
            <p:cNvSpPr/>
            <p:nvPr/>
          </p:nvSpPr>
          <p:spPr>
            <a:xfrm>
              <a:off x="864" y="1632"/>
              <a:ext cx="4080" cy="1200"/>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22533" name="Text Box 4"/>
            <p:cNvSpPr txBox="1"/>
            <p:nvPr/>
          </p:nvSpPr>
          <p:spPr>
            <a:xfrm>
              <a:off x="932" y="1680"/>
              <a:ext cx="392" cy="1142"/>
            </a:xfrm>
            <a:prstGeom prst="rect">
              <a:avLst/>
            </a:prstGeom>
            <a:noFill/>
            <a:ln w="9525">
              <a:noFill/>
            </a:ln>
          </p:spPr>
          <p:txBody>
            <a:bodyPr anchor="t">
              <a:spAutoFit/>
            </a:bodyPr>
            <a:lstStyle/>
            <a:p>
              <a:r>
                <a:rPr lang="en-US" altLang="zh-TW" i="1" dirty="0">
                  <a:solidFill>
                    <a:srgbClr val="000000"/>
                  </a:solidFill>
                  <a:latin typeface="Times New Roman" panose="02020603050405020304" pitchFamily="18" charset="0"/>
                  <a:ea typeface="PMingLiU" pitchFamily="18" charset="-120"/>
                </a:rPr>
                <a:t>x</a:t>
              </a:r>
              <a:r>
                <a:rPr lang="en-US" altLang="zh-TW" baseline="-25000" dirty="0">
                  <a:solidFill>
                    <a:srgbClr val="000000"/>
                  </a:solidFill>
                  <a:latin typeface="Times New Roman" panose="02020603050405020304" pitchFamily="18" charset="0"/>
                  <a:ea typeface="PMingLiU" pitchFamily="18" charset="-120"/>
                </a:rPr>
                <a:t>1</a:t>
              </a:r>
            </a:p>
            <a:p>
              <a:r>
                <a:rPr lang="en-US" altLang="zh-TW" i="1" dirty="0">
                  <a:solidFill>
                    <a:srgbClr val="000000"/>
                  </a:solidFill>
                  <a:latin typeface="Times New Roman" panose="02020603050405020304" pitchFamily="18" charset="0"/>
                  <a:ea typeface="PMingLiU" pitchFamily="18" charset="-120"/>
                </a:rPr>
                <a:t>x</a:t>
              </a:r>
              <a:r>
                <a:rPr lang="en-US" altLang="zh-TW" baseline="-25000" dirty="0">
                  <a:solidFill>
                    <a:srgbClr val="000000"/>
                  </a:solidFill>
                  <a:latin typeface="Times New Roman" panose="02020603050405020304" pitchFamily="18" charset="0"/>
                  <a:ea typeface="PMingLiU" pitchFamily="18" charset="-120"/>
                </a:rPr>
                <a:t>2</a:t>
              </a:r>
              <a:endParaRPr lang="en-US" altLang="zh-TW" dirty="0">
                <a:solidFill>
                  <a:srgbClr val="000000"/>
                </a:solidFill>
                <a:latin typeface="Times New Roman" panose="02020603050405020304" pitchFamily="18" charset="0"/>
                <a:ea typeface="PMingLiU" pitchFamily="18" charset="-120"/>
              </a:endParaRPr>
            </a:p>
            <a:p>
              <a:endParaRPr lang="en-US" altLang="zh-TW" dirty="0">
                <a:solidFill>
                  <a:srgbClr val="000000"/>
                </a:solidFill>
                <a:latin typeface="Times New Roman" panose="02020603050405020304" pitchFamily="18" charset="0"/>
                <a:ea typeface="PMingLiU" pitchFamily="18" charset="-120"/>
              </a:endParaRPr>
            </a:p>
            <a:p>
              <a:endParaRPr lang="en-US" altLang="zh-TW" dirty="0">
                <a:solidFill>
                  <a:srgbClr val="000000"/>
                </a:solidFill>
                <a:latin typeface="Times New Roman" panose="02020603050405020304" pitchFamily="18" charset="0"/>
                <a:ea typeface="PMingLiU" pitchFamily="18" charset="-120"/>
              </a:endParaRPr>
            </a:p>
            <a:p>
              <a:endParaRPr lang="en-US" altLang="zh-CN" dirty="0">
                <a:solidFill>
                  <a:srgbClr val="000000"/>
                </a:solidFill>
                <a:latin typeface="Times New Roman" panose="02020603050405020304" pitchFamily="18" charset="0"/>
                <a:ea typeface="PMingLiU" pitchFamily="18" charset="-120"/>
              </a:endParaRPr>
            </a:p>
            <a:p>
              <a:r>
                <a:rPr lang="en-US" altLang="zh-TW" i="1" dirty="0">
                  <a:solidFill>
                    <a:srgbClr val="000000"/>
                  </a:solidFill>
                  <a:latin typeface="Times New Roman" panose="02020603050405020304" pitchFamily="18" charset="0"/>
                  <a:ea typeface="PMingLiU" pitchFamily="18" charset="-120"/>
                </a:rPr>
                <a:t>x</a:t>
              </a:r>
              <a:r>
                <a:rPr lang="en-US" altLang="zh-TW" baseline="-25000" dirty="0">
                  <a:solidFill>
                    <a:srgbClr val="000000"/>
                  </a:solidFill>
                  <a:latin typeface="Times New Roman" panose="02020603050405020304" pitchFamily="18" charset="0"/>
                  <a:ea typeface="PMingLiU" pitchFamily="18" charset="-120"/>
                </a:rPr>
                <a:t>n</a:t>
              </a:r>
            </a:p>
          </p:txBody>
        </p:sp>
        <p:sp>
          <p:nvSpPr>
            <p:cNvPr id="22534" name="Text Box 5"/>
            <p:cNvSpPr txBox="1"/>
            <p:nvPr/>
          </p:nvSpPr>
          <p:spPr>
            <a:xfrm>
              <a:off x="1517" y="1680"/>
              <a:ext cx="364" cy="241"/>
            </a:xfrm>
            <a:prstGeom prst="rect">
              <a:avLst/>
            </a:prstGeom>
            <a:noFill/>
            <a:ln w="9525">
              <a:noFill/>
            </a:ln>
          </p:spPr>
          <p:txBody>
            <a:bodyPr anchor="t">
              <a:spAutoFit/>
            </a:bodyPr>
            <a:lstStyle/>
            <a:p>
              <a:r>
                <a:rPr lang="en-US" altLang="zh-TW" i="1" dirty="0">
                  <a:solidFill>
                    <a:srgbClr val="000000"/>
                  </a:solidFill>
                  <a:latin typeface="Times New Roman" panose="02020603050405020304" pitchFamily="18" charset="0"/>
                  <a:ea typeface="PMingLiU" pitchFamily="18" charset="-120"/>
                </a:rPr>
                <a:t>w</a:t>
              </a:r>
              <a:r>
                <a:rPr lang="en-US" altLang="zh-TW" baseline="-25000" dirty="0">
                  <a:solidFill>
                    <a:srgbClr val="000000"/>
                  </a:solidFill>
                  <a:latin typeface="Times New Roman" panose="02020603050405020304" pitchFamily="18" charset="0"/>
                  <a:ea typeface="PMingLiU" pitchFamily="18" charset="-120"/>
                </a:rPr>
                <a:t>1</a:t>
              </a:r>
            </a:p>
          </p:txBody>
        </p:sp>
        <p:sp>
          <p:nvSpPr>
            <p:cNvPr id="22535" name="Text Box 6"/>
            <p:cNvSpPr txBox="1"/>
            <p:nvPr/>
          </p:nvSpPr>
          <p:spPr>
            <a:xfrm>
              <a:off x="1187" y="1845"/>
              <a:ext cx="260" cy="240"/>
            </a:xfrm>
            <a:prstGeom prst="rect">
              <a:avLst/>
            </a:prstGeom>
            <a:noFill/>
            <a:ln w="9525">
              <a:noFill/>
            </a:ln>
          </p:spPr>
          <p:txBody>
            <a:bodyPr wrap="none" anchor="t">
              <a:spAutoFit/>
            </a:bodyPr>
            <a:lstStyle/>
            <a:p>
              <a:r>
                <a:rPr lang="en-US" altLang="zh-TW" i="1" dirty="0">
                  <a:solidFill>
                    <a:srgbClr val="000000"/>
                  </a:solidFill>
                  <a:latin typeface="Times New Roman" panose="02020603050405020304" pitchFamily="18" charset="0"/>
                  <a:ea typeface="PMingLiU" pitchFamily="18" charset="-120"/>
                </a:rPr>
                <a:t>w</a:t>
              </a:r>
              <a:r>
                <a:rPr lang="en-US" altLang="zh-TW" baseline="-25000" dirty="0">
                  <a:solidFill>
                    <a:srgbClr val="000000"/>
                  </a:solidFill>
                  <a:latin typeface="Times New Roman" panose="02020603050405020304" pitchFamily="18" charset="0"/>
                  <a:ea typeface="PMingLiU" pitchFamily="18" charset="-120"/>
                </a:rPr>
                <a:t>2</a:t>
              </a:r>
            </a:p>
          </p:txBody>
        </p:sp>
        <p:sp>
          <p:nvSpPr>
            <p:cNvPr id="22536" name="Text Box 7"/>
            <p:cNvSpPr txBox="1"/>
            <p:nvPr/>
          </p:nvSpPr>
          <p:spPr>
            <a:xfrm>
              <a:off x="1297" y="2331"/>
              <a:ext cx="260" cy="241"/>
            </a:xfrm>
            <a:prstGeom prst="rect">
              <a:avLst/>
            </a:prstGeom>
            <a:noFill/>
            <a:ln w="9525">
              <a:noFill/>
            </a:ln>
          </p:spPr>
          <p:txBody>
            <a:bodyPr wrap="none" anchor="t">
              <a:spAutoFit/>
            </a:bodyPr>
            <a:lstStyle/>
            <a:p>
              <a:r>
                <a:rPr lang="en-US" altLang="zh-TW" i="1" dirty="0">
                  <a:solidFill>
                    <a:srgbClr val="000000"/>
                  </a:solidFill>
                  <a:latin typeface="Times New Roman" panose="02020603050405020304" pitchFamily="18" charset="0"/>
                  <a:ea typeface="PMingLiU" pitchFamily="18" charset="-120"/>
                </a:rPr>
                <a:t>w</a:t>
              </a:r>
              <a:r>
                <a:rPr lang="en-US" altLang="zh-TW" baseline="-25000" dirty="0">
                  <a:solidFill>
                    <a:srgbClr val="000000"/>
                  </a:solidFill>
                  <a:latin typeface="Times New Roman" panose="02020603050405020304" pitchFamily="18" charset="0"/>
                  <a:ea typeface="PMingLiU" pitchFamily="18" charset="-120"/>
                </a:rPr>
                <a:t>n</a:t>
              </a:r>
            </a:p>
          </p:txBody>
        </p:sp>
        <p:sp>
          <p:nvSpPr>
            <p:cNvPr id="22537" name="Text Box 8"/>
            <p:cNvSpPr txBox="1"/>
            <p:nvPr/>
          </p:nvSpPr>
          <p:spPr>
            <a:xfrm>
              <a:off x="2563" y="2222"/>
              <a:ext cx="255" cy="240"/>
            </a:xfrm>
            <a:prstGeom prst="rect">
              <a:avLst/>
            </a:prstGeom>
            <a:noFill/>
            <a:ln w="9525">
              <a:noFill/>
            </a:ln>
          </p:spPr>
          <p:txBody>
            <a:bodyPr wrap="none" anchor="t">
              <a:spAutoFit/>
            </a:bodyPr>
            <a:lstStyle/>
            <a:p>
              <a:r>
                <a:rPr lang="en-US" altLang="zh-TW" i="1" dirty="0">
                  <a:solidFill>
                    <a:srgbClr val="000000"/>
                  </a:solidFill>
                  <a:latin typeface="Times New Roman" panose="02020603050405020304" pitchFamily="18" charset="0"/>
                  <a:ea typeface="PMingLiU" pitchFamily="18" charset="-120"/>
                </a:rPr>
                <a:t>y</a:t>
              </a:r>
              <a:r>
                <a:rPr lang="en-US" altLang="zh-TW" baseline="-25000" dirty="0">
                  <a:solidFill>
                    <a:srgbClr val="000000"/>
                  </a:solidFill>
                  <a:latin typeface="Times New Roman" panose="02020603050405020304" pitchFamily="18" charset="0"/>
                  <a:ea typeface="PMingLiU" pitchFamily="18" charset="-120"/>
                </a:rPr>
                <a:t>in</a:t>
              </a:r>
            </a:p>
          </p:txBody>
        </p:sp>
        <p:graphicFrame>
          <p:nvGraphicFramePr>
            <p:cNvPr id="22538" name="Object 9"/>
            <p:cNvGraphicFramePr>
              <a:graphicFrameLocks noChangeAspect="1"/>
            </p:cNvGraphicFramePr>
            <p:nvPr/>
          </p:nvGraphicFramePr>
          <p:xfrm>
            <a:off x="2178" y="2168"/>
            <a:ext cx="223" cy="191"/>
          </p:xfrm>
          <a:graphic>
            <a:graphicData uri="http://schemas.openxmlformats.org/presentationml/2006/ole">
              <mc:AlternateContent xmlns:mc="http://schemas.openxmlformats.org/markup-compatibility/2006">
                <mc:Choice xmlns:v="urn:schemas-microsoft-com:vml" Requires="v">
                  <p:oleObj spid="_x0000_s4161" r:id="rId4" imgW="292100" imgH="254000" progId="Equation.3">
                    <p:embed/>
                  </p:oleObj>
                </mc:Choice>
                <mc:Fallback>
                  <p:oleObj r:id="rId4" imgW="292100" imgH="254000" progId="Equation.3">
                    <p:embed/>
                    <p:pic>
                      <p:nvPicPr>
                        <p:cNvPr id="0" name="图片 3077"/>
                        <p:cNvPicPr/>
                        <p:nvPr/>
                      </p:nvPicPr>
                      <p:blipFill>
                        <a:blip r:embed="rId5"/>
                        <a:stretch>
                          <a:fillRect/>
                        </a:stretch>
                      </p:blipFill>
                      <p:spPr>
                        <a:xfrm>
                          <a:off x="2178" y="2168"/>
                          <a:ext cx="223" cy="191"/>
                        </a:xfrm>
                        <a:prstGeom prst="rect">
                          <a:avLst/>
                        </a:prstGeom>
                        <a:noFill/>
                        <a:ln w="38100">
                          <a:noFill/>
                          <a:miter/>
                        </a:ln>
                      </p:spPr>
                    </p:pic>
                  </p:oleObj>
                </mc:Fallback>
              </mc:AlternateContent>
            </a:graphicData>
          </a:graphic>
        </p:graphicFrame>
        <p:sp>
          <p:nvSpPr>
            <p:cNvPr id="22539" name="Oval 10"/>
            <p:cNvSpPr/>
            <p:nvPr/>
          </p:nvSpPr>
          <p:spPr>
            <a:xfrm>
              <a:off x="2068" y="2059"/>
              <a:ext cx="330" cy="434"/>
            </a:xfrm>
            <a:prstGeom prst="ellipse">
              <a:avLst/>
            </a:prstGeom>
            <a:no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22540" name="Line 11"/>
            <p:cNvSpPr/>
            <p:nvPr/>
          </p:nvSpPr>
          <p:spPr>
            <a:xfrm>
              <a:off x="1242" y="1843"/>
              <a:ext cx="826" cy="271"/>
            </a:xfrm>
            <a:prstGeom prst="line">
              <a:avLst/>
            </a:prstGeom>
            <a:ln w="9525" cap="flat" cmpd="sng">
              <a:solidFill>
                <a:schemeClr val="tx1"/>
              </a:solidFill>
              <a:prstDash val="solid"/>
              <a:round/>
              <a:headEnd type="none" w="med" len="med"/>
              <a:tailEnd type="triangle" w="med" len="med"/>
            </a:ln>
          </p:spPr>
        </p:sp>
        <p:sp>
          <p:nvSpPr>
            <p:cNvPr id="22541" name="Line 12"/>
            <p:cNvSpPr/>
            <p:nvPr/>
          </p:nvSpPr>
          <p:spPr>
            <a:xfrm>
              <a:off x="1187" y="2059"/>
              <a:ext cx="771" cy="109"/>
            </a:xfrm>
            <a:prstGeom prst="line">
              <a:avLst/>
            </a:prstGeom>
            <a:ln w="9525" cap="flat" cmpd="sng">
              <a:solidFill>
                <a:schemeClr val="tx1"/>
              </a:solidFill>
              <a:prstDash val="solid"/>
              <a:round/>
              <a:headEnd type="none" w="med" len="med"/>
              <a:tailEnd type="triangle" w="med" len="med"/>
            </a:ln>
          </p:spPr>
        </p:sp>
        <p:sp>
          <p:nvSpPr>
            <p:cNvPr id="22542" name="Line 13"/>
            <p:cNvSpPr/>
            <p:nvPr/>
          </p:nvSpPr>
          <p:spPr>
            <a:xfrm flipV="1">
              <a:off x="1242" y="2385"/>
              <a:ext cx="826" cy="325"/>
            </a:xfrm>
            <a:prstGeom prst="line">
              <a:avLst/>
            </a:prstGeom>
            <a:ln w="9525" cap="flat" cmpd="sng">
              <a:solidFill>
                <a:schemeClr val="tx1"/>
              </a:solidFill>
              <a:prstDash val="solid"/>
              <a:round/>
              <a:headEnd type="none" w="med" len="med"/>
              <a:tailEnd type="triangle" w="med" len="med"/>
            </a:ln>
          </p:spPr>
        </p:sp>
        <p:sp>
          <p:nvSpPr>
            <p:cNvPr id="22543" name="Line 14"/>
            <p:cNvSpPr/>
            <p:nvPr/>
          </p:nvSpPr>
          <p:spPr>
            <a:xfrm>
              <a:off x="1022" y="2221"/>
              <a:ext cx="0" cy="380"/>
            </a:xfrm>
            <a:prstGeom prst="line">
              <a:avLst/>
            </a:prstGeom>
            <a:ln w="9525" cap="flat" cmpd="sng">
              <a:solidFill>
                <a:schemeClr val="tx1"/>
              </a:solidFill>
              <a:prstDash val="dash"/>
              <a:round/>
              <a:headEnd type="none" w="med" len="med"/>
              <a:tailEnd type="none" w="med" len="med"/>
            </a:ln>
          </p:spPr>
        </p:sp>
        <p:sp>
          <p:nvSpPr>
            <p:cNvPr id="22544" name="Line 15"/>
            <p:cNvSpPr/>
            <p:nvPr/>
          </p:nvSpPr>
          <p:spPr>
            <a:xfrm>
              <a:off x="2398" y="2276"/>
              <a:ext cx="771" cy="0"/>
            </a:xfrm>
            <a:prstGeom prst="line">
              <a:avLst/>
            </a:prstGeom>
            <a:ln w="9525" cap="flat" cmpd="sng">
              <a:solidFill>
                <a:schemeClr val="tx1"/>
              </a:solidFill>
              <a:prstDash val="solid"/>
              <a:round/>
              <a:headEnd type="none" w="med" len="med"/>
              <a:tailEnd type="triangle" w="med" len="med"/>
            </a:ln>
          </p:spPr>
        </p:sp>
        <p:sp>
          <p:nvSpPr>
            <p:cNvPr id="22545" name="Rectangle 16"/>
            <p:cNvSpPr/>
            <p:nvPr/>
          </p:nvSpPr>
          <p:spPr>
            <a:xfrm>
              <a:off x="3240" y="1951"/>
              <a:ext cx="936" cy="650"/>
            </a:xfrm>
            <a:prstGeom prst="rect">
              <a:avLst/>
            </a:prstGeom>
            <a:noFill/>
            <a:ln w="9525" cap="flat" cmpd="sng">
              <a:solidFill>
                <a:schemeClr val="tx1"/>
              </a:solidFill>
              <a:prstDash val="solid"/>
              <a:miter/>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22546" name="Line 17"/>
            <p:cNvSpPr/>
            <p:nvPr/>
          </p:nvSpPr>
          <p:spPr>
            <a:xfrm>
              <a:off x="4159" y="2276"/>
              <a:ext cx="605" cy="0"/>
            </a:xfrm>
            <a:prstGeom prst="line">
              <a:avLst/>
            </a:prstGeom>
            <a:ln w="9525" cap="flat" cmpd="sng">
              <a:solidFill>
                <a:schemeClr val="tx1"/>
              </a:solidFill>
              <a:prstDash val="solid"/>
              <a:round/>
              <a:headEnd type="none" w="med" len="med"/>
              <a:tailEnd type="triangle" w="med" len="med"/>
            </a:ln>
          </p:spPr>
        </p:sp>
        <p:sp>
          <p:nvSpPr>
            <p:cNvPr id="22547" name="Text Box 18"/>
            <p:cNvSpPr txBox="1"/>
            <p:nvPr/>
          </p:nvSpPr>
          <p:spPr>
            <a:xfrm>
              <a:off x="4654" y="2331"/>
              <a:ext cx="229" cy="242"/>
            </a:xfrm>
            <a:prstGeom prst="rect">
              <a:avLst/>
            </a:prstGeom>
            <a:noFill/>
            <a:ln w="9525">
              <a:noFill/>
            </a:ln>
          </p:spPr>
          <p:txBody>
            <a:bodyPr wrap="none" anchor="t">
              <a:spAutoFit/>
            </a:bodyPr>
            <a:lstStyle/>
            <a:p>
              <a:r>
                <a:rPr lang="en-US" altLang="zh-TW" i="1" dirty="0">
                  <a:solidFill>
                    <a:srgbClr val="000000"/>
                  </a:solidFill>
                  <a:latin typeface="Times New Roman" panose="02020603050405020304" pitchFamily="18" charset="0"/>
                  <a:ea typeface="PMingLiU" pitchFamily="18" charset="-120"/>
                </a:rPr>
                <a:t>y</a:t>
              </a:r>
              <a:r>
                <a:rPr lang="en-US" altLang="zh-CN" baseline="-25000" dirty="0">
                  <a:solidFill>
                    <a:srgbClr val="000000"/>
                  </a:solidFill>
                  <a:latin typeface="Times New Roman" panose="02020603050405020304" pitchFamily="18" charset="0"/>
                  <a:ea typeface="PMingLiU" pitchFamily="18" charset="-120"/>
                </a:rPr>
                <a:t>1</a:t>
              </a:r>
              <a:endParaRPr lang="en-US" altLang="zh-TW" baseline="-25000" dirty="0">
                <a:solidFill>
                  <a:srgbClr val="000000"/>
                </a:solidFill>
                <a:latin typeface="Times New Roman" panose="02020603050405020304" pitchFamily="18" charset="0"/>
                <a:ea typeface="PMingLiU" pitchFamily="18" charset="-120"/>
              </a:endParaRPr>
            </a:p>
          </p:txBody>
        </p:sp>
        <p:sp>
          <p:nvSpPr>
            <p:cNvPr id="22548" name="Line 20"/>
            <p:cNvSpPr/>
            <p:nvPr/>
          </p:nvSpPr>
          <p:spPr>
            <a:xfrm>
              <a:off x="3388" y="2330"/>
              <a:ext cx="716" cy="0"/>
            </a:xfrm>
            <a:prstGeom prst="line">
              <a:avLst/>
            </a:prstGeom>
            <a:ln w="9525" cap="flat" cmpd="sng">
              <a:solidFill>
                <a:schemeClr val="tx1"/>
              </a:solidFill>
              <a:prstDash val="solid"/>
              <a:round/>
              <a:headEnd type="none" w="med" len="med"/>
              <a:tailEnd type="triangle" w="med" len="med"/>
            </a:ln>
          </p:spPr>
        </p:sp>
        <p:sp>
          <p:nvSpPr>
            <p:cNvPr id="22549" name="Line 21"/>
            <p:cNvSpPr/>
            <p:nvPr/>
          </p:nvSpPr>
          <p:spPr>
            <a:xfrm flipV="1">
              <a:off x="3499" y="2005"/>
              <a:ext cx="0" cy="434"/>
            </a:xfrm>
            <a:prstGeom prst="line">
              <a:avLst/>
            </a:prstGeom>
            <a:ln w="9525" cap="flat" cmpd="sng">
              <a:solidFill>
                <a:schemeClr val="tx1"/>
              </a:solidFill>
              <a:prstDash val="solid"/>
              <a:round/>
              <a:headEnd type="none" w="med" len="med"/>
              <a:tailEnd type="triangle" w="med" len="med"/>
            </a:ln>
          </p:spPr>
        </p:sp>
        <p:sp>
          <p:nvSpPr>
            <p:cNvPr id="22550" name="Text Box 22"/>
            <p:cNvSpPr txBox="1"/>
            <p:nvPr/>
          </p:nvSpPr>
          <p:spPr>
            <a:xfrm>
              <a:off x="3278" y="2006"/>
              <a:ext cx="176" cy="210"/>
            </a:xfrm>
            <a:prstGeom prst="rect">
              <a:avLst/>
            </a:prstGeom>
            <a:noFill/>
            <a:ln w="9525">
              <a:noFill/>
            </a:ln>
          </p:spPr>
          <p:txBody>
            <a:bodyPr wrap="none" anchor="t">
              <a:spAutoFit/>
            </a:bodyPr>
            <a:lstStyle/>
            <a:p>
              <a:r>
                <a:rPr lang="en-US" altLang="zh-TW" sz="1500" dirty="0">
                  <a:solidFill>
                    <a:srgbClr val="000000"/>
                  </a:solidFill>
                  <a:latin typeface="Times New Roman" panose="02020603050405020304" pitchFamily="18" charset="0"/>
                  <a:ea typeface="PMingLiU" pitchFamily="18" charset="-120"/>
                </a:rPr>
                <a:t>1</a:t>
              </a:r>
            </a:p>
          </p:txBody>
        </p:sp>
        <p:sp>
          <p:nvSpPr>
            <p:cNvPr id="22551" name="Text Box 23"/>
            <p:cNvSpPr txBox="1"/>
            <p:nvPr/>
          </p:nvSpPr>
          <p:spPr>
            <a:xfrm>
              <a:off x="3331" y="2306"/>
              <a:ext cx="176" cy="210"/>
            </a:xfrm>
            <a:prstGeom prst="rect">
              <a:avLst/>
            </a:prstGeom>
            <a:noFill/>
            <a:ln w="9525">
              <a:noFill/>
            </a:ln>
          </p:spPr>
          <p:txBody>
            <a:bodyPr wrap="none" anchor="t">
              <a:spAutoFit/>
            </a:bodyPr>
            <a:lstStyle/>
            <a:p>
              <a:r>
                <a:rPr lang="en-US" altLang="zh-TW" sz="1500" dirty="0">
                  <a:solidFill>
                    <a:srgbClr val="000000"/>
                  </a:solidFill>
                  <a:latin typeface="Times New Roman" panose="02020603050405020304" pitchFamily="18" charset="0"/>
                  <a:ea typeface="PMingLiU" pitchFamily="18" charset="-120"/>
                </a:rPr>
                <a:t>0</a:t>
              </a:r>
            </a:p>
          </p:txBody>
        </p:sp>
        <p:sp>
          <p:nvSpPr>
            <p:cNvPr id="22552" name="Text Box 24"/>
            <p:cNvSpPr txBox="1"/>
            <p:nvPr/>
          </p:nvSpPr>
          <p:spPr>
            <a:xfrm>
              <a:off x="3609" y="2276"/>
              <a:ext cx="260" cy="240"/>
            </a:xfrm>
            <a:prstGeom prst="rect">
              <a:avLst/>
            </a:prstGeom>
            <a:noFill/>
            <a:ln w="9525">
              <a:noFill/>
            </a:ln>
          </p:spPr>
          <p:txBody>
            <a:bodyPr wrap="none" anchor="t">
              <a:spAutoFit/>
            </a:bodyPr>
            <a:lstStyle/>
            <a:p>
              <a:r>
                <a:rPr lang="en-US" altLang="zh-TW" dirty="0">
                  <a:solidFill>
                    <a:srgbClr val="000000"/>
                  </a:solidFill>
                  <a:latin typeface="Times New Roman" panose="02020603050405020304" pitchFamily="18" charset="0"/>
                  <a:ea typeface="PMingLiU" pitchFamily="18" charset="-120"/>
                </a:rPr>
                <a:t>θ</a:t>
              </a:r>
            </a:p>
          </p:txBody>
        </p:sp>
        <p:sp>
          <p:nvSpPr>
            <p:cNvPr id="22553" name="Line 25"/>
            <p:cNvSpPr/>
            <p:nvPr/>
          </p:nvSpPr>
          <p:spPr>
            <a:xfrm>
              <a:off x="3718" y="2168"/>
              <a:ext cx="0" cy="162"/>
            </a:xfrm>
            <a:prstGeom prst="line">
              <a:avLst/>
            </a:prstGeom>
            <a:ln w="9525" cap="flat" cmpd="sng">
              <a:solidFill>
                <a:schemeClr val="tx1"/>
              </a:solidFill>
              <a:prstDash val="solid"/>
              <a:round/>
              <a:headEnd type="none" w="med" len="med"/>
              <a:tailEnd type="none" w="med" len="med"/>
            </a:ln>
          </p:spPr>
        </p:sp>
        <p:sp>
          <p:nvSpPr>
            <p:cNvPr id="22554" name="Line 26"/>
            <p:cNvSpPr/>
            <p:nvPr/>
          </p:nvSpPr>
          <p:spPr>
            <a:xfrm>
              <a:off x="3718" y="2168"/>
              <a:ext cx="330" cy="0"/>
            </a:xfrm>
            <a:prstGeom prst="line">
              <a:avLst/>
            </a:prstGeom>
            <a:ln w="9525" cap="flat" cmpd="sng">
              <a:solidFill>
                <a:schemeClr val="tx1"/>
              </a:solidFill>
              <a:prstDash val="solid"/>
              <a:round/>
              <a:headEnd type="none" w="med" len="med"/>
              <a:tailEnd type="none" w="med" len="med"/>
            </a:ln>
          </p:spPr>
        </p:sp>
        <p:sp>
          <p:nvSpPr>
            <p:cNvPr id="22555" name="Line 27"/>
            <p:cNvSpPr/>
            <p:nvPr/>
          </p:nvSpPr>
          <p:spPr>
            <a:xfrm>
              <a:off x="3443" y="2168"/>
              <a:ext cx="110" cy="0"/>
            </a:xfrm>
            <a:prstGeom prst="line">
              <a:avLst/>
            </a:prstGeom>
            <a:ln w="9525" cap="flat" cmpd="sng">
              <a:solidFill>
                <a:schemeClr val="tx1"/>
              </a:solidFill>
              <a:prstDash val="solid"/>
              <a:round/>
              <a:headEnd type="none" w="med" len="med"/>
              <a:tailEnd type="none" w="med" len="med"/>
            </a:ln>
          </p:spPr>
        </p:sp>
      </p:grpSp>
      <p:grpSp>
        <p:nvGrpSpPr>
          <p:cNvPr id="3" name="Group 56"/>
          <p:cNvGrpSpPr/>
          <p:nvPr/>
        </p:nvGrpSpPr>
        <p:grpSpPr>
          <a:xfrm>
            <a:off x="381000" y="4191000"/>
            <a:ext cx="5410200" cy="1828800"/>
            <a:chOff x="864" y="2976"/>
            <a:chExt cx="4080" cy="1248"/>
          </a:xfrm>
        </p:grpSpPr>
        <p:sp>
          <p:nvSpPr>
            <p:cNvPr id="22557" name="Rectangle 55"/>
            <p:cNvSpPr/>
            <p:nvPr/>
          </p:nvSpPr>
          <p:spPr>
            <a:xfrm>
              <a:off x="864" y="2976"/>
              <a:ext cx="4080" cy="1248"/>
            </a:xfrm>
            <a:prstGeom prst="rect">
              <a:avLst/>
            </a:prstGeom>
            <a:solidFill>
              <a:srgbClr val="66FF99"/>
            </a:solidFill>
            <a:ln w="9525" cap="flat" cmpd="sng">
              <a:solidFill>
                <a:schemeClr val="tx1"/>
              </a:solidFill>
              <a:prstDash val="solid"/>
              <a:miter/>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22558" name="Text Box 47"/>
            <p:cNvSpPr txBox="1"/>
            <p:nvPr/>
          </p:nvSpPr>
          <p:spPr>
            <a:xfrm>
              <a:off x="3310" y="2981"/>
              <a:ext cx="319" cy="375"/>
            </a:xfrm>
            <a:prstGeom prst="rect">
              <a:avLst/>
            </a:prstGeom>
            <a:noFill/>
            <a:ln w="9525">
              <a:noFill/>
            </a:ln>
          </p:spPr>
          <p:txBody>
            <a:bodyPr wrap="none" anchor="t">
              <a:spAutoFit/>
            </a:bodyPr>
            <a:lstStyle/>
            <a:p>
              <a:r>
                <a:rPr lang="en-US" altLang="zh-TW" i="1" dirty="0">
                  <a:solidFill>
                    <a:srgbClr val="000000"/>
                  </a:solidFill>
                  <a:latin typeface="Times New Roman" panose="02020603050405020304" pitchFamily="18" charset="0"/>
                  <a:ea typeface="PMingLiU" pitchFamily="18" charset="-120"/>
                </a:rPr>
                <a:t>f</a:t>
              </a:r>
              <a:r>
                <a:rPr lang="en-US" altLang="zh-TW" dirty="0">
                  <a:solidFill>
                    <a:srgbClr val="000000"/>
                  </a:solidFill>
                  <a:latin typeface="Arial" panose="020B0604020202020204" pitchFamily="34" charset="0"/>
                  <a:ea typeface="PMingLiU" pitchFamily="18" charset="-120"/>
                </a:rPr>
                <a:t>(</a:t>
              </a:r>
              <a:r>
                <a:rPr lang="en-US" altLang="zh-TW" sz="3000" dirty="0">
                  <a:solidFill>
                    <a:srgbClr val="000000"/>
                  </a:solidFill>
                  <a:latin typeface="Arial" panose="020B0604020202020204" pitchFamily="34" charset="0"/>
                  <a:ea typeface="PMingLiU" pitchFamily="18" charset="-120"/>
                </a:rPr>
                <a:t>.</a:t>
              </a:r>
              <a:r>
                <a:rPr lang="en-US" altLang="zh-TW" dirty="0">
                  <a:solidFill>
                    <a:srgbClr val="000000"/>
                  </a:solidFill>
                  <a:latin typeface="Arial" panose="020B0604020202020204" pitchFamily="34" charset="0"/>
                  <a:ea typeface="PMingLiU" pitchFamily="18" charset="-120"/>
                </a:rPr>
                <a:t>)</a:t>
              </a:r>
            </a:p>
          </p:txBody>
        </p:sp>
        <p:sp>
          <p:nvSpPr>
            <p:cNvPr id="22559" name="Text Box 28"/>
            <p:cNvSpPr txBox="1"/>
            <p:nvPr/>
          </p:nvSpPr>
          <p:spPr>
            <a:xfrm>
              <a:off x="960" y="3028"/>
              <a:ext cx="333" cy="1187"/>
            </a:xfrm>
            <a:prstGeom prst="rect">
              <a:avLst/>
            </a:prstGeom>
            <a:noFill/>
            <a:ln w="9525">
              <a:noFill/>
            </a:ln>
          </p:spPr>
          <p:txBody>
            <a:bodyPr anchor="t">
              <a:spAutoFit/>
            </a:bodyPr>
            <a:lstStyle/>
            <a:p>
              <a:r>
                <a:rPr lang="en-US" altLang="zh-TW" dirty="0">
                  <a:solidFill>
                    <a:srgbClr val="000000"/>
                  </a:solidFill>
                  <a:latin typeface="Arial" panose="020B0604020202020204" pitchFamily="34" charset="0"/>
                  <a:ea typeface="PMingLiU" pitchFamily="18" charset="-120"/>
                </a:rPr>
                <a:t>1</a:t>
              </a:r>
            </a:p>
            <a:p>
              <a:r>
                <a:rPr lang="en-US" altLang="zh-TW" i="1" dirty="0">
                  <a:solidFill>
                    <a:srgbClr val="000000"/>
                  </a:solidFill>
                  <a:latin typeface="Times New Roman" panose="02020603050405020304" pitchFamily="18" charset="0"/>
                  <a:ea typeface="PMingLiU" pitchFamily="18" charset="-120"/>
                </a:rPr>
                <a:t>x</a:t>
              </a:r>
              <a:r>
                <a:rPr lang="en-US" altLang="zh-TW" baseline="-25000" dirty="0">
                  <a:solidFill>
                    <a:srgbClr val="000000"/>
                  </a:solidFill>
                  <a:latin typeface="Arial" panose="020B0604020202020204" pitchFamily="34" charset="0"/>
                  <a:ea typeface="PMingLiU" pitchFamily="18" charset="-120"/>
                </a:rPr>
                <a:t>1</a:t>
              </a:r>
            </a:p>
            <a:p>
              <a:r>
                <a:rPr lang="en-US" altLang="zh-TW" i="1" dirty="0">
                  <a:solidFill>
                    <a:srgbClr val="000000"/>
                  </a:solidFill>
                  <a:latin typeface="Times New Roman" panose="02020603050405020304" pitchFamily="18" charset="0"/>
                  <a:ea typeface="PMingLiU" pitchFamily="18" charset="-120"/>
                </a:rPr>
                <a:t>x</a:t>
              </a:r>
              <a:r>
                <a:rPr lang="en-US" altLang="zh-TW" baseline="-25000" dirty="0">
                  <a:solidFill>
                    <a:srgbClr val="000000"/>
                  </a:solidFill>
                  <a:latin typeface="Arial" panose="020B0604020202020204" pitchFamily="34" charset="0"/>
                  <a:ea typeface="PMingLiU" pitchFamily="18" charset="-120"/>
                </a:rPr>
                <a:t>2</a:t>
              </a:r>
              <a:endParaRPr lang="en-US" altLang="zh-TW" dirty="0">
                <a:solidFill>
                  <a:srgbClr val="000000"/>
                </a:solidFill>
                <a:latin typeface="Arial" panose="020B0604020202020204" pitchFamily="34" charset="0"/>
                <a:ea typeface="PMingLiU" pitchFamily="18" charset="-120"/>
              </a:endParaRPr>
            </a:p>
            <a:p>
              <a:endParaRPr lang="en-US" altLang="zh-TW" i="1" dirty="0">
                <a:solidFill>
                  <a:srgbClr val="000000"/>
                </a:solidFill>
                <a:latin typeface="Times New Roman" panose="02020603050405020304" pitchFamily="18" charset="0"/>
                <a:ea typeface="PMingLiU" pitchFamily="18" charset="-120"/>
              </a:endParaRPr>
            </a:p>
            <a:p>
              <a:endParaRPr lang="en-US" altLang="zh-CN" i="1" dirty="0">
                <a:solidFill>
                  <a:srgbClr val="000000"/>
                </a:solidFill>
                <a:latin typeface="Times New Roman" panose="02020603050405020304" pitchFamily="18" charset="0"/>
                <a:ea typeface="PMingLiU" pitchFamily="18" charset="-120"/>
              </a:endParaRPr>
            </a:p>
            <a:p>
              <a:r>
                <a:rPr lang="en-US" altLang="zh-TW" i="1" dirty="0">
                  <a:solidFill>
                    <a:srgbClr val="000000"/>
                  </a:solidFill>
                  <a:latin typeface="Times New Roman" panose="02020603050405020304" pitchFamily="18" charset="0"/>
                  <a:ea typeface="PMingLiU" pitchFamily="18" charset="-120"/>
                </a:rPr>
                <a:t>x</a:t>
              </a:r>
              <a:r>
                <a:rPr lang="en-US" altLang="zh-TW" baseline="-25000" dirty="0">
                  <a:solidFill>
                    <a:srgbClr val="000000"/>
                  </a:solidFill>
                  <a:latin typeface="Arial" panose="020B0604020202020204" pitchFamily="34" charset="0"/>
                  <a:ea typeface="PMingLiU" pitchFamily="18" charset="-120"/>
                </a:rPr>
                <a:t>n</a:t>
              </a:r>
            </a:p>
          </p:txBody>
        </p:sp>
        <p:sp>
          <p:nvSpPr>
            <p:cNvPr id="22560" name="Text Box 29"/>
            <p:cNvSpPr txBox="1"/>
            <p:nvPr/>
          </p:nvSpPr>
          <p:spPr>
            <a:xfrm>
              <a:off x="1517" y="3076"/>
              <a:ext cx="934" cy="250"/>
            </a:xfrm>
            <a:prstGeom prst="rect">
              <a:avLst/>
            </a:prstGeom>
            <a:noFill/>
            <a:ln w="9525">
              <a:noFill/>
            </a:ln>
          </p:spPr>
          <p:txBody>
            <a:bodyPr anchor="t">
              <a:spAutoFit/>
            </a:bodyPr>
            <a:lstStyle/>
            <a:p>
              <a:r>
                <a:rPr lang="en-US" altLang="zh-CN" i="1" dirty="0">
                  <a:solidFill>
                    <a:srgbClr val="000000"/>
                  </a:solidFill>
                  <a:latin typeface="Times New Roman" panose="02020603050405020304" pitchFamily="18" charset="0"/>
                  <a:ea typeface="PMingLiU" pitchFamily="18" charset="-120"/>
                </a:rPr>
                <a:t>b</a:t>
              </a:r>
              <a:r>
                <a:rPr lang="en-US" altLang="zh-TW" dirty="0">
                  <a:solidFill>
                    <a:srgbClr val="000000"/>
                  </a:solidFill>
                  <a:latin typeface="Arial" panose="020B0604020202020204" pitchFamily="34" charset="0"/>
                  <a:ea typeface="PMingLiU" pitchFamily="18" charset="-120"/>
                </a:rPr>
                <a:t> = -</a:t>
              </a:r>
              <a:r>
                <a:rPr lang="en-US" altLang="zh-TW" i="1" dirty="0">
                  <a:solidFill>
                    <a:srgbClr val="000000"/>
                  </a:solidFill>
                  <a:latin typeface="Times New Roman" panose="02020603050405020304" pitchFamily="18" charset="0"/>
                  <a:ea typeface="PMingLiU" pitchFamily="18" charset="-120"/>
                </a:rPr>
                <a:t>θ</a:t>
              </a:r>
            </a:p>
          </p:txBody>
        </p:sp>
        <p:sp>
          <p:nvSpPr>
            <p:cNvPr id="22561" name="Text Box 30"/>
            <p:cNvSpPr txBox="1"/>
            <p:nvPr/>
          </p:nvSpPr>
          <p:spPr>
            <a:xfrm>
              <a:off x="1187" y="3243"/>
              <a:ext cx="265" cy="250"/>
            </a:xfrm>
            <a:prstGeom prst="rect">
              <a:avLst/>
            </a:prstGeom>
            <a:noFill/>
            <a:ln w="9525">
              <a:noFill/>
            </a:ln>
          </p:spPr>
          <p:txBody>
            <a:bodyPr wrap="none" anchor="t">
              <a:spAutoFit/>
            </a:bodyPr>
            <a:lstStyle/>
            <a:p>
              <a:r>
                <a:rPr lang="en-US" altLang="zh-TW" i="1" dirty="0">
                  <a:solidFill>
                    <a:srgbClr val="000000"/>
                  </a:solidFill>
                  <a:latin typeface="Times New Roman" panose="02020603050405020304" pitchFamily="18" charset="0"/>
                  <a:ea typeface="PMingLiU" pitchFamily="18" charset="-120"/>
                </a:rPr>
                <a:t>w</a:t>
              </a:r>
              <a:r>
                <a:rPr lang="en-US" altLang="zh-TW" baseline="-25000" dirty="0">
                  <a:solidFill>
                    <a:srgbClr val="000000"/>
                  </a:solidFill>
                  <a:latin typeface="Arial" panose="020B0604020202020204" pitchFamily="34" charset="0"/>
                  <a:ea typeface="PMingLiU" pitchFamily="18" charset="-120"/>
                </a:rPr>
                <a:t>1</a:t>
              </a:r>
            </a:p>
          </p:txBody>
        </p:sp>
        <p:sp>
          <p:nvSpPr>
            <p:cNvPr id="22562" name="Text Box 31"/>
            <p:cNvSpPr txBox="1"/>
            <p:nvPr/>
          </p:nvSpPr>
          <p:spPr>
            <a:xfrm>
              <a:off x="1296" y="3741"/>
              <a:ext cx="265" cy="250"/>
            </a:xfrm>
            <a:prstGeom prst="rect">
              <a:avLst/>
            </a:prstGeom>
            <a:noFill/>
            <a:ln w="9525">
              <a:noFill/>
            </a:ln>
          </p:spPr>
          <p:txBody>
            <a:bodyPr wrap="none" anchor="t">
              <a:spAutoFit/>
            </a:bodyPr>
            <a:lstStyle/>
            <a:p>
              <a:r>
                <a:rPr lang="en-US" altLang="zh-TW" i="1" dirty="0">
                  <a:solidFill>
                    <a:srgbClr val="000000"/>
                  </a:solidFill>
                  <a:latin typeface="Times New Roman" panose="02020603050405020304" pitchFamily="18" charset="0"/>
                  <a:ea typeface="PMingLiU" pitchFamily="18" charset="-120"/>
                </a:rPr>
                <a:t>w</a:t>
              </a:r>
              <a:r>
                <a:rPr lang="en-US" altLang="zh-TW" baseline="-25000" dirty="0">
                  <a:solidFill>
                    <a:srgbClr val="000000"/>
                  </a:solidFill>
                  <a:latin typeface="Arial" panose="020B0604020202020204" pitchFamily="34" charset="0"/>
                  <a:ea typeface="PMingLiU" pitchFamily="18" charset="-120"/>
                </a:rPr>
                <a:t>n</a:t>
              </a:r>
            </a:p>
          </p:txBody>
        </p:sp>
        <p:sp>
          <p:nvSpPr>
            <p:cNvPr id="22563" name="Text Box 32"/>
            <p:cNvSpPr txBox="1"/>
            <p:nvPr/>
          </p:nvSpPr>
          <p:spPr>
            <a:xfrm>
              <a:off x="2562" y="3630"/>
              <a:ext cx="292" cy="251"/>
            </a:xfrm>
            <a:prstGeom prst="rect">
              <a:avLst/>
            </a:prstGeom>
            <a:noFill/>
            <a:ln w="9525">
              <a:noFill/>
            </a:ln>
          </p:spPr>
          <p:txBody>
            <a:bodyPr wrap="none" anchor="t">
              <a:spAutoFit/>
            </a:bodyPr>
            <a:lstStyle/>
            <a:p>
              <a:r>
                <a:rPr lang="en-US" altLang="zh-TW" i="1" dirty="0">
                  <a:solidFill>
                    <a:srgbClr val="000000"/>
                  </a:solidFill>
                  <a:latin typeface="Times New Roman" panose="02020603050405020304" pitchFamily="18" charset="0"/>
                  <a:ea typeface="PMingLiU" pitchFamily="18" charset="-120"/>
                </a:rPr>
                <a:t>net</a:t>
              </a:r>
              <a:endParaRPr lang="en-US" altLang="zh-TW" i="1" baseline="-25000" dirty="0">
                <a:solidFill>
                  <a:srgbClr val="000000"/>
                </a:solidFill>
                <a:latin typeface="Times New Roman" panose="02020603050405020304" pitchFamily="18" charset="0"/>
                <a:ea typeface="PMingLiU" pitchFamily="18" charset="-120"/>
              </a:endParaRPr>
            </a:p>
          </p:txBody>
        </p:sp>
        <p:graphicFrame>
          <p:nvGraphicFramePr>
            <p:cNvPr id="22564" name="Object 33"/>
            <p:cNvGraphicFramePr>
              <a:graphicFrameLocks noChangeAspect="1"/>
            </p:cNvGraphicFramePr>
            <p:nvPr/>
          </p:nvGraphicFramePr>
          <p:xfrm>
            <a:off x="2176" y="3574"/>
            <a:ext cx="223" cy="195"/>
          </p:xfrm>
          <a:graphic>
            <a:graphicData uri="http://schemas.openxmlformats.org/presentationml/2006/ole">
              <mc:AlternateContent xmlns:mc="http://schemas.openxmlformats.org/markup-compatibility/2006">
                <mc:Choice xmlns:v="urn:schemas-microsoft-com:vml" Requires="v">
                  <p:oleObj spid="_x0000_s4162" r:id="rId6" imgW="292100" imgH="254000" progId="Equation.3">
                    <p:embed/>
                  </p:oleObj>
                </mc:Choice>
                <mc:Fallback>
                  <p:oleObj r:id="rId6" imgW="292100" imgH="254000" progId="Equation.3">
                    <p:embed/>
                    <p:pic>
                      <p:nvPicPr>
                        <p:cNvPr id="0" name="图片 3078"/>
                        <p:cNvPicPr/>
                        <p:nvPr/>
                      </p:nvPicPr>
                      <p:blipFill>
                        <a:blip r:embed="rId5"/>
                        <a:stretch>
                          <a:fillRect/>
                        </a:stretch>
                      </p:blipFill>
                      <p:spPr>
                        <a:xfrm>
                          <a:off x="2176" y="3574"/>
                          <a:ext cx="223" cy="195"/>
                        </a:xfrm>
                        <a:prstGeom prst="rect">
                          <a:avLst/>
                        </a:prstGeom>
                        <a:noFill/>
                        <a:ln w="38100">
                          <a:noFill/>
                          <a:miter/>
                        </a:ln>
                      </p:spPr>
                    </p:pic>
                  </p:oleObj>
                </mc:Fallback>
              </mc:AlternateContent>
            </a:graphicData>
          </a:graphic>
        </p:graphicFrame>
        <p:sp>
          <p:nvSpPr>
            <p:cNvPr id="22565" name="Oval 34"/>
            <p:cNvSpPr/>
            <p:nvPr/>
          </p:nvSpPr>
          <p:spPr>
            <a:xfrm>
              <a:off x="2067" y="3463"/>
              <a:ext cx="330" cy="443"/>
            </a:xfrm>
            <a:prstGeom prst="ellipse">
              <a:avLst/>
            </a:prstGeom>
            <a:no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22566" name="Line 35"/>
            <p:cNvSpPr/>
            <p:nvPr/>
          </p:nvSpPr>
          <p:spPr>
            <a:xfrm>
              <a:off x="1242" y="3242"/>
              <a:ext cx="825" cy="277"/>
            </a:xfrm>
            <a:prstGeom prst="line">
              <a:avLst/>
            </a:prstGeom>
            <a:ln w="9525" cap="flat" cmpd="sng">
              <a:solidFill>
                <a:schemeClr val="tx1"/>
              </a:solidFill>
              <a:prstDash val="solid"/>
              <a:round/>
              <a:headEnd type="none" w="med" len="med"/>
              <a:tailEnd type="triangle" w="med" len="med"/>
            </a:ln>
          </p:spPr>
        </p:sp>
        <p:sp>
          <p:nvSpPr>
            <p:cNvPr id="22567" name="Line 36"/>
            <p:cNvSpPr/>
            <p:nvPr/>
          </p:nvSpPr>
          <p:spPr>
            <a:xfrm>
              <a:off x="1187" y="3463"/>
              <a:ext cx="770" cy="111"/>
            </a:xfrm>
            <a:prstGeom prst="line">
              <a:avLst/>
            </a:prstGeom>
            <a:ln w="9525" cap="flat" cmpd="sng">
              <a:solidFill>
                <a:schemeClr val="tx1"/>
              </a:solidFill>
              <a:prstDash val="solid"/>
              <a:round/>
              <a:headEnd type="none" w="med" len="med"/>
              <a:tailEnd type="triangle" w="med" len="med"/>
            </a:ln>
          </p:spPr>
        </p:sp>
        <p:sp>
          <p:nvSpPr>
            <p:cNvPr id="22568" name="Line 37"/>
            <p:cNvSpPr/>
            <p:nvPr/>
          </p:nvSpPr>
          <p:spPr>
            <a:xfrm flipV="1">
              <a:off x="1242" y="3796"/>
              <a:ext cx="825" cy="332"/>
            </a:xfrm>
            <a:prstGeom prst="line">
              <a:avLst/>
            </a:prstGeom>
            <a:ln w="9525" cap="flat" cmpd="sng">
              <a:solidFill>
                <a:schemeClr val="tx1"/>
              </a:solidFill>
              <a:prstDash val="solid"/>
              <a:round/>
              <a:headEnd type="none" w="med" len="med"/>
              <a:tailEnd type="triangle" w="med" len="med"/>
            </a:ln>
          </p:spPr>
        </p:sp>
        <p:sp>
          <p:nvSpPr>
            <p:cNvPr id="22569" name="Line 38"/>
            <p:cNvSpPr/>
            <p:nvPr/>
          </p:nvSpPr>
          <p:spPr>
            <a:xfrm>
              <a:off x="1056" y="3744"/>
              <a:ext cx="0" cy="222"/>
            </a:xfrm>
            <a:prstGeom prst="line">
              <a:avLst/>
            </a:prstGeom>
            <a:ln w="9525" cap="flat" cmpd="sng">
              <a:solidFill>
                <a:schemeClr val="tx1"/>
              </a:solidFill>
              <a:prstDash val="dash"/>
              <a:round/>
              <a:headEnd type="none" w="med" len="med"/>
              <a:tailEnd type="none" w="med" len="med"/>
            </a:ln>
          </p:spPr>
        </p:sp>
        <p:sp>
          <p:nvSpPr>
            <p:cNvPr id="22570" name="Line 39"/>
            <p:cNvSpPr/>
            <p:nvPr/>
          </p:nvSpPr>
          <p:spPr>
            <a:xfrm>
              <a:off x="2397" y="3685"/>
              <a:ext cx="770" cy="0"/>
            </a:xfrm>
            <a:prstGeom prst="line">
              <a:avLst/>
            </a:prstGeom>
            <a:ln w="9525" cap="flat" cmpd="sng">
              <a:solidFill>
                <a:schemeClr val="tx1"/>
              </a:solidFill>
              <a:prstDash val="solid"/>
              <a:round/>
              <a:headEnd type="none" w="med" len="med"/>
              <a:tailEnd type="triangle" w="med" len="med"/>
            </a:ln>
          </p:spPr>
        </p:sp>
        <p:sp>
          <p:nvSpPr>
            <p:cNvPr id="22571" name="Rectangle 40"/>
            <p:cNvSpPr/>
            <p:nvPr/>
          </p:nvSpPr>
          <p:spPr>
            <a:xfrm>
              <a:off x="3221" y="3353"/>
              <a:ext cx="935" cy="664"/>
            </a:xfrm>
            <a:prstGeom prst="rect">
              <a:avLst/>
            </a:prstGeom>
            <a:noFill/>
            <a:ln w="9525" cap="flat" cmpd="sng">
              <a:solidFill>
                <a:schemeClr val="tx1"/>
              </a:solidFill>
              <a:prstDash val="solid"/>
              <a:miter/>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22572" name="Line 41"/>
            <p:cNvSpPr/>
            <p:nvPr/>
          </p:nvSpPr>
          <p:spPr>
            <a:xfrm>
              <a:off x="4156" y="3685"/>
              <a:ext cx="604" cy="0"/>
            </a:xfrm>
            <a:prstGeom prst="line">
              <a:avLst/>
            </a:prstGeom>
            <a:ln w="9525" cap="flat" cmpd="sng">
              <a:solidFill>
                <a:schemeClr val="tx1"/>
              </a:solidFill>
              <a:prstDash val="solid"/>
              <a:round/>
              <a:headEnd type="none" w="med" len="med"/>
              <a:tailEnd type="triangle" w="med" len="med"/>
            </a:ln>
          </p:spPr>
        </p:sp>
        <p:sp>
          <p:nvSpPr>
            <p:cNvPr id="22573" name="Text Box 42"/>
            <p:cNvSpPr txBox="1"/>
            <p:nvPr/>
          </p:nvSpPr>
          <p:spPr>
            <a:xfrm>
              <a:off x="4650" y="3740"/>
              <a:ext cx="229" cy="252"/>
            </a:xfrm>
            <a:prstGeom prst="rect">
              <a:avLst/>
            </a:prstGeom>
            <a:noFill/>
            <a:ln w="9525">
              <a:noFill/>
            </a:ln>
          </p:spPr>
          <p:txBody>
            <a:bodyPr wrap="none" anchor="t">
              <a:spAutoFit/>
            </a:bodyPr>
            <a:lstStyle/>
            <a:p>
              <a:r>
                <a:rPr lang="en-US" altLang="zh-TW" i="1" dirty="0">
                  <a:solidFill>
                    <a:srgbClr val="000000"/>
                  </a:solidFill>
                  <a:latin typeface="Times New Roman" panose="02020603050405020304" pitchFamily="18" charset="0"/>
                  <a:ea typeface="PMingLiU" pitchFamily="18" charset="-120"/>
                </a:rPr>
                <a:t>y</a:t>
              </a:r>
              <a:r>
                <a:rPr lang="en-US" altLang="zh-CN" baseline="-25000" dirty="0">
                  <a:solidFill>
                    <a:srgbClr val="000000"/>
                  </a:solidFill>
                  <a:latin typeface="Times New Roman" panose="02020603050405020304" pitchFamily="18" charset="0"/>
                  <a:ea typeface="PMingLiU" pitchFamily="18" charset="-120"/>
                </a:rPr>
                <a:t>2</a:t>
              </a:r>
              <a:endParaRPr lang="en-US" altLang="zh-TW" baseline="-25000" dirty="0">
                <a:solidFill>
                  <a:srgbClr val="000000"/>
                </a:solidFill>
                <a:latin typeface="Times New Roman" panose="02020603050405020304" pitchFamily="18" charset="0"/>
                <a:ea typeface="PMingLiU" pitchFamily="18" charset="-120"/>
              </a:endParaRPr>
            </a:p>
          </p:txBody>
        </p:sp>
        <p:sp>
          <p:nvSpPr>
            <p:cNvPr id="22574" name="Line 43"/>
            <p:cNvSpPr/>
            <p:nvPr/>
          </p:nvSpPr>
          <p:spPr>
            <a:xfrm>
              <a:off x="3386" y="3740"/>
              <a:ext cx="715" cy="0"/>
            </a:xfrm>
            <a:prstGeom prst="line">
              <a:avLst/>
            </a:prstGeom>
            <a:ln w="9525" cap="flat" cmpd="sng">
              <a:solidFill>
                <a:schemeClr val="tx1"/>
              </a:solidFill>
              <a:prstDash val="solid"/>
              <a:round/>
              <a:headEnd type="none" w="med" len="med"/>
              <a:tailEnd type="triangle" w="med" len="med"/>
            </a:ln>
          </p:spPr>
        </p:sp>
        <p:sp>
          <p:nvSpPr>
            <p:cNvPr id="22575" name="Line 44"/>
            <p:cNvSpPr/>
            <p:nvPr/>
          </p:nvSpPr>
          <p:spPr>
            <a:xfrm flipV="1">
              <a:off x="3496" y="3408"/>
              <a:ext cx="0" cy="443"/>
            </a:xfrm>
            <a:prstGeom prst="line">
              <a:avLst/>
            </a:prstGeom>
            <a:ln w="9525" cap="flat" cmpd="sng">
              <a:solidFill>
                <a:schemeClr val="tx1"/>
              </a:solidFill>
              <a:prstDash val="solid"/>
              <a:round/>
              <a:headEnd type="none" w="med" len="med"/>
              <a:tailEnd type="triangle" w="med" len="med"/>
            </a:ln>
          </p:spPr>
        </p:sp>
        <p:sp>
          <p:nvSpPr>
            <p:cNvPr id="22576" name="Text Box 45"/>
            <p:cNvSpPr txBox="1"/>
            <p:nvPr/>
          </p:nvSpPr>
          <p:spPr>
            <a:xfrm>
              <a:off x="3276" y="3408"/>
              <a:ext cx="164" cy="219"/>
            </a:xfrm>
            <a:prstGeom prst="rect">
              <a:avLst/>
            </a:prstGeom>
            <a:noFill/>
            <a:ln w="9525">
              <a:noFill/>
            </a:ln>
          </p:spPr>
          <p:txBody>
            <a:bodyPr anchor="t">
              <a:spAutoFit/>
            </a:bodyPr>
            <a:lstStyle/>
            <a:p>
              <a:r>
                <a:rPr lang="en-US" altLang="zh-TW" sz="1500" dirty="0">
                  <a:solidFill>
                    <a:srgbClr val="000000"/>
                  </a:solidFill>
                  <a:latin typeface="Arial" panose="020B0604020202020204" pitchFamily="34" charset="0"/>
                  <a:ea typeface="PMingLiU" pitchFamily="18" charset="-120"/>
                </a:rPr>
                <a:t>1</a:t>
              </a:r>
            </a:p>
          </p:txBody>
        </p:sp>
        <p:sp>
          <p:nvSpPr>
            <p:cNvPr id="22577" name="Text Box 46"/>
            <p:cNvSpPr txBox="1"/>
            <p:nvPr/>
          </p:nvSpPr>
          <p:spPr>
            <a:xfrm>
              <a:off x="3329" y="3714"/>
              <a:ext cx="183" cy="219"/>
            </a:xfrm>
            <a:prstGeom prst="rect">
              <a:avLst/>
            </a:prstGeom>
            <a:noFill/>
            <a:ln w="9525">
              <a:noFill/>
            </a:ln>
          </p:spPr>
          <p:txBody>
            <a:bodyPr wrap="none" anchor="t">
              <a:spAutoFit/>
            </a:bodyPr>
            <a:lstStyle/>
            <a:p>
              <a:r>
                <a:rPr lang="en-US" altLang="zh-TW" sz="1500" dirty="0">
                  <a:solidFill>
                    <a:srgbClr val="000000"/>
                  </a:solidFill>
                  <a:latin typeface="Arial" panose="020B0604020202020204" pitchFamily="34" charset="0"/>
                  <a:ea typeface="PMingLiU" pitchFamily="18" charset="-120"/>
                </a:rPr>
                <a:t>0</a:t>
              </a:r>
            </a:p>
          </p:txBody>
        </p:sp>
        <p:sp>
          <p:nvSpPr>
            <p:cNvPr id="22578" name="Line 48"/>
            <p:cNvSpPr/>
            <p:nvPr/>
          </p:nvSpPr>
          <p:spPr>
            <a:xfrm>
              <a:off x="3495" y="3574"/>
              <a:ext cx="550" cy="0"/>
            </a:xfrm>
            <a:prstGeom prst="line">
              <a:avLst/>
            </a:prstGeom>
            <a:ln w="9525" cap="flat" cmpd="sng">
              <a:solidFill>
                <a:schemeClr val="tx1"/>
              </a:solidFill>
              <a:prstDash val="solid"/>
              <a:round/>
              <a:headEnd type="none" w="med" len="med"/>
              <a:tailEnd type="none" w="med" len="med"/>
            </a:ln>
          </p:spPr>
        </p:sp>
        <p:sp>
          <p:nvSpPr>
            <p:cNvPr id="22579" name="Text Box 49"/>
            <p:cNvSpPr txBox="1"/>
            <p:nvPr/>
          </p:nvSpPr>
          <p:spPr>
            <a:xfrm>
              <a:off x="1296" y="3408"/>
              <a:ext cx="364" cy="251"/>
            </a:xfrm>
            <a:prstGeom prst="rect">
              <a:avLst/>
            </a:prstGeom>
            <a:noFill/>
            <a:ln w="9525">
              <a:noFill/>
            </a:ln>
          </p:spPr>
          <p:txBody>
            <a:bodyPr anchor="t">
              <a:spAutoFit/>
            </a:bodyPr>
            <a:lstStyle/>
            <a:p>
              <a:r>
                <a:rPr lang="en-US" altLang="zh-TW" i="1" dirty="0">
                  <a:solidFill>
                    <a:srgbClr val="000000"/>
                  </a:solidFill>
                  <a:latin typeface="Times New Roman" panose="02020603050405020304" pitchFamily="18" charset="0"/>
                  <a:ea typeface="PMingLiU" pitchFamily="18" charset="-120"/>
                </a:rPr>
                <a:t>w</a:t>
              </a:r>
              <a:r>
                <a:rPr lang="en-US" altLang="zh-TW" baseline="-25000" dirty="0">
                  <a:solidFill>
                    <a:srgbClr val="000000"/>
                  </a:solidFill>
                  <a:latin typeface="Arial" panose="020B0604020202020204" pitchFamily="34" charset="0"/>
                  <a:ea typeface="PMingLiU" pitchFamily="18" charset="-120"/>
                </a:rPr>
                <a:t>2</a:t>
              </a:r>
            </a:p>
          </p:txBody>
        </p:sp>
        <p:sp>
          <p:nvSpPr>
            <p:cNvPr id="22580" name="Line 50"/>
            <p:cNvSpPr/>
            <p:nvPr/>
          </p:nvSpPr>
          <p:spPr>
            <a:xfrm flipV="1">
              <a:off x="1242" y="3630"/>
              <a:ext cx="659" cy="55"/>
            </a:xfrm>
            <a:prstGeom prst="line">
              <a:avLst/>
            </a:prstGeom>
            <a:ln w="9525" cap="flat" cmpd="sng">
              <a:solidFill>
                <a:schemeClr val="tx1"/>
              </a:solidFill>
              <a:prstDash val="solid"/>
              <a:round/>
              <a:headEnd type="none" w="med" len="med"/>
              <a:tailEnd type="triangle" w="med" len="med"/>
            </a:ln>
          </p:spPr>
        </p:sp>
      </p:grpSp>
      <p:graphicFrame>
        <p:nvGraphicFramePr>
          <p:cNvPr id="160831" name="Object 63"/>
          <p:cNvGraphicFramePr>
            <a:graphicFrameLocks noChangeAspect="1"/>
          </p:cNvGraphicFramePr>
          <p:nvPr/>
        </p:nvGraphicFramePr>
        <p:xfrm>
          <a:off x="5951538" y="4514850"/>
          <a:ext cx="3201987" cy="1200150"/>
        </p:xfrm>
        <a:graphic>
          <a:graphicData uri="http://schemas.openxmlformats.org/presentationml/2006/ole">
            <mc:AlternateContent xmlns:mc="http://schemas.openxmlformats.org/markup-compatibility/2006">
              <mc:Choice xmlns:v="urn:schemas-microsoft-com:vml" Requires="v">
                <p:oleObj spid="_x0000_s4163" r:id="rId7" imgW="1675765" imgH="635000" progId="Equation.3">
                  <p:embed/>
                </p:oleObj>
              </mc:Choice>
              <mc:Fallback>
                <p:oleObj r:id="rId7" imgW="1675765" imgH="635000" progId="Equation.3">
                  <p:embed/>
                  <p:pic>
                    <p:nvPicPr>
                      <p:cNvPr id="0" name="图片 3079"/>
                      <p:cNvPicPr/>
                      <p:nvPr/>
                    </p:nvPicPr>
                    <p:blipFill>
                      <a:blip r:embed="rId8"/>
                      <a:stretch>
                        <a:fillRect/>
                      </a:stretch>
                    </p:blipFill>
                    <p:spPr>
                      <a:xfrm>
                        <a:off x="5951538" y="4514850"/>
                        <a:ext cx="3201987" cy="1200150"/>
                      </a:xfrm>
                      <a:prstGeom prst="rect">
                        <a:avLst/>
                      </a:prstGeom>
                      <a:noFill/>
                      <a:ln w="38100">
                        <a:noFill/>
                        <a:miter/>
                      </a:ln>
                    </p:spPr>
                  </p:pic>
                </p:oleObj>
              </mc:Fallback>
            </mc:AlternateContent>
          </a:graphicData>
        </a:graphic>
      </p:graphicFrame>
      <p:graphicFrame>
        <p:nvGraphicFramePr>
          <p:cNvPr id="160834" name="Object 66"/>
          <p:cNvGraphicFramePr>
            <a:graphicFrameLocks noChangeAspect="1"/>
          </p:cNvGraphicFramePr>
          <p:nvPr/>
        </p:nvGraphicFramePr>
        <p:xfrm>
          <a:off x="6026150" y="2362200"/>
          <a:ext cx="2198688" cy="1409700"/>
        </p:xfrm>
        <a:graphic>
          <a:graphicData uri="http://schemas.openxmlformats.org/presentationml/2006/ole">
            <mc:AlternateContent xmlns:mc="http://schemas.openxmlformats.org/markup-compatibility/2006">
              <mc:Choice xmlns:v="urn:schemas-microsoft-com:vml" Requires="v">
                <p:oleObj spid="_x0000_s4164" r:id="rId9" imgW="989965" imgH="635000" progId="Equation.3">
                  <p:embed/>
                </p:oleObj>
              </mc:Choice>
              <mc:Fallback>
                <p:oleObj r:id="rId9" imgW="989965" imgH="635000" progId="Equation.3">
                  <p:embed/>
                  <p:pic>
                    <p:nvPicPr>
                      <p:cNvPr id="0" name="图片 3080"/>
                      <p:cNvPicPr/>
                      <p:nvPr/>
                    </p:nvPicPr>
                    <p:blipFill>
                      <a:blip r:embed="rId10"/>
                      <a:stretch>
                        <a:fillRect/>
                      </a:stretch>
                    </p:blipFill>
                    <p:spPr>
                      <a:xfrm>
                        <a:off x="6026150" y="2362200"/>
                        <a:ext cx="2198688" cy="1409700"/>
                      </a:xfrm>
                      <a:prstGeom prst="rect">
                        <a:avLst/>
                      </a:prstGeom>
                      <a:noFill/>
                      <a:ln w="38100">
                        <a:noFill/>
                        <a:miter/>
                      </a:ln>
                    </p:spPr>
                  </p:pic>
                </p:oleObj>
              </mc:Fallback>
            </mc:AlternateContent>
          </a:graphicData>
        </a:graphic>
      </p:graphicFrame>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0771"/>
                                        </p:tgtEl>
                                        <p:attrNameLst>
                                          <p:attrName>style.visibility</p:attrName>
                                        </p:attrNameLst>
                                      </p:cBhvr>
                                      <p:to>
                                        <p:strVal val="visible"/>
                                      </p:to>
                                    </p:set>
                                    <p:animEffect transition="in" filter="wipe(left)">
                                      <p:cBhvr>
                                        <p:cTn id="7" dur="500"/>
                                        <p:tgtEl>
                                          <p:spTgt spid="160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0834"/>
                                        </p:tgtEl>
                                        <p:attrNameLst>
                                          <p:attrName>style.visibility</p:attrName>
                                        </p:attrNameLst>
                                      </p:cBhvr>
                                      <p:to>
                                        <p:strVal val="visible"/>
                                      </p:to>
                                    </p:set>
                                    <p:animEffect transition="in" filter="blinds(horizontal)">
                                      <p:cBhvr>
                                        <p:cTn id="22" dur="500"/>
                                        <p:tgtEl>
                                          <p:spTgt spid="16083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0831"/>
                                        </p:tgtEl>
                                        <p:attrNameLst>
                                          <p:attrName>style.visibility</p:attrName>
                                        </p:attrNameLst>
                                      </p:cBhvr>
                                      <p:to>
                                        <p:strVal val="visible"/>
                                      </p:to>
                                    </p:set>
                                    <p:animEffect transition="in" filter="blinds(horizontal)">
                                      <p:cBhvr>
                                        <p:cTn id="27" dur="500"/>
                                        <p:tgtEl>
                                          <p:spTgt spid="160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2"/>
          <p:cNvSpPr txBox="1">
            <a:spLocks noGrp="1"/>
          </p:cNvSpPr>
          <p:nvPr/>
        </p:nvSpPr>
        <p:spPr>
          <a:xfrm>
            <a:off x="5435600" y="6524625"/>
            <a:ext cx="3251200" cy="215900"/>
          </a:xfrm>
          <a:prstGeom prst="rect">
            <a:avLst/>
          </a:prstGeom>
          <a:noFill/>
          <a:ln w="9525">
            <a:noFill/>
          </a:ln>
        </p:spPr>
        <p:txBody>
          <a:bodyPr anchor="t"/>
          <a:lstStyle/>
          <a:p>
            <a:pPr algn="r"/>
            <a:fld id="{9A0DB2DC-4C9A-4742-B13C-FB6460FD3503}" type="slidenum">
              <a:rPr lang="en-US" altLang="zh-CN" sz="1400" b="1" dirty="0">
                <a:latin typeface="Arial" panose="020B0604020202020204" pitchFamily="34" charset="0"/>
                <a:ea typeface="宋体" panose="02010600030101010101" pitchFamily="2" charset="-122"/>
              </a:rPr>
              <a:t>21</a:t>
            </a:fld>
            <a:endParaRPr lang="en-US" altLang="zh-CN" sz="1400" b="1" dirty="0">
              <a:latin typeface="Arial" panose="020B0604020202020204" pitchFamily="34" charset="0"/>
              <a:ea typeface="宋体" panose="02010600030101010101" pitchFamily="2" charset="-122"/>
            </a:endParaRPr>
          </a:p>
        </p:txBody>
      </p:sp>
      <p:sp>
        <p:nvSpPr>
          <p:cNvPr id="33795" name="Rectangle 2"/>
          <p:cNvSpPr>
            <a:spLocks noGrp="1"/>
          </p:cNvSpPr>
          <p:nvPr>
            <p:ph type="title" idx="4294967295"/>
          </p:nvPr>
        </p:nvSpPr>
        <p:spPr>
          <a:xfrm>
            <a:off x="709613" y="260350"/>
            <a:ext cx="7589838" cy="701675"/>
          </a:xfrm>
        </p:spPr>
        <p:txBody>
          <a:bodyPr vert="horz" wrap="square" anchor="ctr"/>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1" i="0" u="none" strike="noStrike" kern="1200" cap="none" spc="0" normalizeH="0" baseline="0" noProof="1">
                <a:solidFill>
                  <a:srgbClr val="800000"/>
                </a:solidFill>
                <a:effectLst>
                  <a:outerShdw blurRad="38100" dist="38100" dir="2700000">
                    <a:srgbClr val="C0C0C0"/>
                  </a:outerShdw>
                </a:effectLst>
                <a:latin typeface="+mj-lt"/>
                <a:ea typeface="+mj-ea"/>
                <a:cs typeface="+mj-cs"/>
              </a:rPr>
              <a:t>Notation</a:t>
            </a:r>
          </a:p>
        </p:txBody>
      </p:sp>
      <p:sp>
        <p:nvSpPr>
          <p:cNvPr id="34819" name="Rectangle 3"/>
          <p:cNvSpPr>
            <a:spLocks noGrp="1"/>
          </p:cNvSpPr>
          <p:nvPr>
            <p:ph type="body" idx="4294967295"/>
          </p:nvPr>
        </p:nvSpPr>
        <p:spPr>
          <a:xfrm>
            <a:off x="530860" y="1664970"/>
            <a:ext cx="8082280" cy="4267200"/>
          </a:xfrm>
        </p:spPr>
        <p:txBody>
          <a:bodyPr vert="horz" wrap="square" anchor="t"/>
          <a:lstStyle/>
          <a:p>
            <a:pPr eaLnBrk="1" hangingPunct="1"/>
            <a:r>
              <a:rPr lang="en-US" altLang="zh-CN" sz="2800" b="1" dirty="0">
                <a:solidFill>
                  <a:srgbClr val="CC00CC"/>
                </a:solidFill>
                <a:latin typeface="Times New Roman" panose="02020603050405020304" pitchFamily="18" charset="0"/>
                <a:ea typeface="华文新魏" panose="02010800040101010101" pitchFamily="2" charset="-122"/>
              </a:rPr>
              <a:t>Scalars</a:t>
            </a:r>
            <a:r>
              <a:rPr lang="zh-CN" altLang="en-US" sz="2800" b="1" dirty="0">
                <a:solidFill>
                  <a:srgbClr val="CC00CC"/>
                </a:solidFill>
                <a:latin typeface="Times New Roman" panose="02020603050405020304" pitchFamily="18" charset="0"/>
                <a:ea typeface="华文新魏" panose="02010800040101010101" pitchFamily="2" charset="-122"/>
              </a:rPr>
              <a:t>（标量）</a:t>
            </a:r>
            <a:r>
              <a:rPr lang="zh-CN" altLang="en-US" sz="2800" dirty="0">
                <a:latin typeface="Times New Roman" panose="02020603050405020304" pitchFamily="18" charset="0"/>
                <a:ea typeface="华文新魏" panose="02010800040101010101" pitchFamily="2" charset="-122"/>
              </a:rPr>
              <a:t>: </a:t>
            </a:r>
            <a:r>
              <a:rPr lang="en-US" altLang="zh-CN" sz="2800" dirty="0">
                <a:latin typeface="Times New Roman" panose="02020603050405020304" pitchFamily="18" charset="0"/>
                <a:ea typeface="华文新魏" panose="02010800040101010101" pitchFamily="2" charset="-122"/>
              </a:rPr>
              <a:t>small </a:t>
            </a:r>
            <a:r>
              <a:rPr lang="en-US" altLang="zh-CN" sz="2800" i="1" dirty="0">
                <a:latin typeface="Times New Roman" panose="02020603050405020304" pitchFamily="18" charset="0"/>
                <a:ea typeface="华文新魏" panose="02010800040101010101" pitchFamily="2" charset="-122"/>
              </a:rPr>
              <a:t>italic</a:t>
            </a:r>
            <a:r>
              <a:rPr lang="en-US" altLang="zh-CN" sz="2800" dirty="0">
                <a:latin typeface="Times New Roman" panose="02020603050405020304" pitchFamily="18" charset="0"/>
                <a:ea typeface="华文新魏" panose="02010800040101010101" pitchFamily="2" charset="-122"/>
              </a:rPr>
              <a:t> letters</a:t>
            </a:r>
          </a:p>
          <a:p>
            <a:pPr eaLnBrk="1" hangingPunct="1">
              <a:spcBef>
                <a:spcPct val="0"/>
              </a:spcBef>
              <a:buNone/>
            </a:pPr>
            <a:r>
              <a:rPr lang="en-US" altLang="zh-CN" sz="2800" i="1" dirty="0">
                <a:latin typeface="Times New Roman" panose="02020603050405020304" pitchFamily="18" charset="0"/>
                <a:ea typeface="华文新魏" panose="02010800040101010101" pitchFamily="2" charset="-122"/>
              </a:rPr>
              <a:t>                  </a:t>
            </a:r>
            <a:r>
              <a:rPr lang="en-US" altLang="zh-CN" sz="2800" dirty="0">
                <a:latin typeface="Times New Roman" panose="02020603050405020304" pitchFamily="18" charset="0"/>
                <a:ea typeface="华文新魏" panose="02010800040101010101" pitchFamily="2" charset="-122"/>
              </a:rPr>
              <a:t>e.g.,</a:t>
            </a:r>
            <a:r>
              <a:rPr lang="en-US" altLang="zh-CN" sz="2800" i="1" dirty="0">
                <a:latin typeface="Times New Roman" panose="02020603050405020304" pitchFamily="18" charset="0"/>
                <a:ea typeface="华文新魏" panose="02010800040101010101" pitchFamily="2" charset="-122"/>
              </a:rPr>
              <a:t> </a:t>
            </a:r>
            <a:r>
              <a:rPr lang="en-US" altLang="zh-CN" sz="2800" b="1" i="1" dirty="0">
                <a:solidFill>
                  <a:srgbClr val="C00000"/>
                </a:solidFill>
                <a:latin typeface="Times New Roman" panose="02020603050405020304" pitchFamily="18" charset="0"/>
                <a:ea typeface="华文新魏" panose="02010800040101010101" pitchFamily="2" charset="-122"/>
              </a:rPr>
              <a:t>a</a:t>
            </a:r>
            <a:r>
              <a:rPr lang="en-US" altLang="zh-CN" sz="2800" dirty="0">
                <a:latin typeface="Times New Roman" panose="02020603050405020304" pitchFamily="18" charset="0"/>
                <a:ea typeface="华文新魏" panose="02010800040101010101" pitchFamily="2" charset="-122"/>
              </a:rPr>
              <a:t>, </a:t>
            </a:r>
            <a:r>
              <a:rPr lang="en-US" altLang="zh-CN" sz="2800" b="1" i="1" dirty="0">
                <a:solidFill>
                  <a:srgbClr val="C00000"/>
                </a:solidFill>
                <a:latin typeface="Times New Roman" panose="02020603050405020304" pitchFamily="18" charset="0"/>
                <a:ea typeface="华文新魏" panose="02010800040101010101" pitchFamily="2" charset="-122"/>
              </a:rPr>
              <a:t>b</a:t>
            </a:r>
            <a:r>
              <a:rPr lang="en-US" altLang="zh-CN" sz="2800" dirty="0">
                <a:latin typeface="Times New Roman" panose="02020603050405020304" pitchFamily="18" charset="0"/>
                <a:ea typeface="华文新魏" panose="02010800040101010101" pitchFamily="2" charset="-122"/>
              </a:rPr>
              <a:t>, </a:t>
            </a:r>
            <a:r>
              <a:rPr lang="en-US" altLang="zh-CN" sz="2800" b="1" i="1" dirty="0">
                <a:solidFill>
                  <a:srgbClr val="C00000"/>
                </a:solidFill>
                <a:latin typeface="Times New Roman" panose="02020603050405020304" pitchFamily="18" charset="0"/>
                <a:ea typeface="华文新魏" panose="02010800040101010101" pitchFamily="2" charset="-122"/>
              </a:rPr>
              <a:t>c</a:t>
            </a:r>
          </a:p>
          <a:p>
            <a:pPr eaLnBrk="1" hangingPunct="1"/>
            <a:r>
              <a:rPr lang="en-US" altLang="zh-CN" sz="2800" b="1" dirty="0">
                <a:solidFill>
                  <a:srgbClr val="CC00CC"/>
                </a:solidFill>
                <a:latin typeface="Times New Roman" panose="02020603050405020304" pitchFamily="18" charset="0"/>
                <a:ea typeface="华文新魏" panose="02010800040101010101" pitchFamily="2" charset="-122"/>
              </a:rPr>
              <a:t>Vectors</a:t>
            </a:r>
            <a:r>
              <a:rPr lang="zh-CN" altLang="en-US" sz="2800" b="1" dirty="0">
                <a:solidFill>
                  <a:srgbClr val="CC00CC"/>
                </a:solidFill>
                <a:latin typeface="Times New Roman" panose="02020603050405020304" pitchFamily="18" charset="0"/>
                <a:ea typeface="华文新魏" panose="02010800040101010101" pitchFamily="2" charset="-122"/>
              </a:rPr>
              <a:t>（向量）</a:t>
            </a:r>
            <a:r>
              <a:rPr lang="zh-CN" altLang="en-US" sz="2800" dirty="0">
                <a:latin typeface="Times New Roman" panose="02020603050405020304" pitchFamily="18" charset="0"/>
                <a:ea typeface="华文新魏" panose="02010800040101010101" pitchFamily="2" charset="-122"/>
              </a:rPr>
              <a:t>: </a:t>
            </a:r>
            <a:r>
              <a:rPr lang="en-US" altLang="zh-CN" sz="2800" dirty="0">
                <a:latin typeface="Times New Roman" panose="02020603050405020304" pitchFamily="18" charset="0"/>
                <a:ea typeface="华文新魏" panose="02010800040101010101" pitchFamily="2" charset="-122"/>
              </a:rPr>
              <a:t>small </a:t>
            </a:r>
            <a:r>
              <a:rPr lang="en-US" altLang="zh-CN" sz="2800" b="1" dirty="0">
                <a:latin typeface="Times New Roman" panose="02020603050405020304" pitchFamily="18" charset="0"/>
                <a:ea typeface="华文新魏" panose="02010800040101010101" pitchFamily="2" charset="-122"/>
              </a:rPr>
              <a:t>bold</a:t>
            </a:r>
            <a:r>
              <a:rPr lang="en-US" altLang="zh-CN" sz="2800" dirty="0">
                <a:latin typeface="Times New Roman" panose="02020603050405020304" pitchFamily="18" charset="0"/>
                <a:ea typeface="华文新魏" panose="02010800040101010101" pitchFamily="2" charset="-122"/>
              </a:rPr>
              <a:t> nonitalic letters</a:t>
            </a:r>
          </a:p>
          <a:p>
            <a:pPr eaLnBrk="1" hangingPunct="1">
              <a:spcBef>
                <a:spcPct val="0"/>
              </a:spcBef>
              <a:buNone/>
            </a:pPr>
            <a:r>
              <a:rPr lang="en-US" altLang="zh-CN" sz="2800" dirty="0">
                <a:latin typeface="Times New Roman" panose="02020603050405020304" pitchFamily="18" charset="0"/>
                <a:ea typeface="华文新魏" panose="02010800040101010101" pitchFamily="2" charset="-122"/>
              </a:rPr>
              <a:t>                  e.g., </a:t>
            </a:r>
            <a:r>
              <a:rPr lang="en-US" altLang="zh-CN" sz="2800" b="1" dirty="0">
                <a:solidFill>
                  <a:srgbClr val="C00000"/>
                </a:solidFill>
                <a:latin typeface="Times New Roman" panose="02020603050405020304" pitchFamily="18" charset="0"/>
                <a:ea typeface="华文新魏" panose="02010800040101010101" pitchFamily="2" charset="-122"/>
              </a:rPr>
              <a:t>a</a:t>
            </a:r>
            <a:r>
              <a:rPr lang="en-US" altLang="zh-CN" sz="2800" dirty="0">
                <a:latin typeface="Times New Roman" panose="02020603050405020304" pitchFamily="18" charset="0"/>
                <a:ea typeface="华文新魏" panose="02010800040101010101" pitchFamily="2" charset="-122"/>
              </a:rPr>
              <a:t>, </a:t>
            </a:r>
            <a:r>
              <a:rPr lang="en-US" altLang="zh-CN" sz="2800" b="1" dirty="0">
                <a:solidFill>
                  <a:srgbClr val="C00000"/>
                </a:solidFill>
                <a:latin typeface="Times New Roman" panose="02020603050405020304" pitchFamily="18" charset="0"/>
                <a:ea typeface="华文新魏" panose="02010800040101010101" pitchFamily="2" charset="-122"/>
              </a:rPr>
              <a:t>b</a:t>
            </a:r>
            <a:r>
              <a:rPr lang="en-US" altLang="zh-CN" sz="2800" dirty="0">
                <a:latin typeface="Times New Roman" panose="02020603050405020304" pitchFamily="18" charset="0"/>
                <a:ea typeface="华文新魏" panose="02010800040101010101" pitchFamily="2" charset="-122"/>
              </a:rPr>
              <a:t>, </a:t>
            </a:r>
            <a:r>
              <a:rPr lang="en-US" altLang="zh-CN" sz="2800" b="1" dirty="0">
                <a:solidFill>
                  <a:srgbClr val="C00000"/>
                </a:solidFill>
                <a:latin typeface="Times New Roman" panose="02020603050405020304" pitchFamily="18" charset="0"/>
                <a:ea typeface="华文新魏" panose="02010800040101010101" pitchFamily="2" charset="-122"/>
              </a:rPr>
              <a:t>c</a:t>
            </a:r>
          </a:p>
          <a:p>
            <a:pPr eaLnBrk="1" hangingPunct="1"/>
            <a:r>
              <a:rPr lang="en-US" altLang="zh-CN" sz="2800" b="1" dirty="0">
                <a:solidFill>
                  <a:srgbClr val="CC00CC"/>
                </a:solidFill>
                <a:latin typeface="Times New Roman" panose="02020603050405020304" pitchFamily="18" charset="0"/>
                <a:ea typeface="华文新魏" panose="02010800040101010101" pitchFamily="2" charset="-122"/>
              </a:rPr>
              <a:t>Matrices</a:t>
            </a:r>
            <a:r>
              <a:rPr lang="zh-CN" altLang="en-US" sz="2800" b="1" dirty="0">
                <a:solidFill>
                  <a:srgbClr val="CC00CC"/>
                </a:solidFill>
                <a:latin typeface="Times New Roman" panose="02020603050405020304" pitchFamily="18" charset="0"/>
                <a:ea typeface="华文新魏" panose="02010800040101010101" pitchFamily="2" charset="-122"/>
              </a:rPr>
              <a:t>（矩阵）</a:t>
            </a:r>
            <a:r>
              <a:rPr lang="zh-CN" altLang="en-US" sz="2800" dirty="0">
                <a:latin typeface="Times New Roman" panose="02020603050405020304" pitchFamily="18" charset="0"/>
                <a:ea typeface="华文新魏" panose="02010800040101010101" pitchFamily="2" charset="-122"/>
              </a:rPr>
              <a:t>: </a:t>
            </a:r>
            <a:r>
              <a:rPr lang="en-US" altLang="zh-CN" sz="2800" dirty="0">
                <a:latin typeface="Times New Roman" panose="02020603050405020304" pitchFamily="18" charset="0"/>
                <a:ea typeface="华文新魏" panose="02010800040101010101" pitchFamily="2" charset="-122"/>
              </a:rPr>
              <a:t>capital </a:t>
            </a:r>
            <a:r>
              <a:rPr lang="en-US" altLang="zh-CN" sz="2800" b="1" dirty="0">
                <a:latin typeface="Times New Roman" panose="02020603050405020304" pitchFamily="18" charset="0"/>
                <a:ea typeface="华文新魏" panose="02010800040101010101" pitchFamily="2" charset="-122"/>
              </a:rPr>
              <a:t>BOLD</a:t>
            </a:r>
            <a:r>
              <a:rPr lang="en-US" altLang="zh-CN" sz="2800" dirty="0">
                <a:latin typeface="Times New Roman" panose="02020603050405020304" pitchFamily="18" charset="0"/>
                <a:ea typeface="华文新魏" panose="02010800040101010101" pitchFamily="2" charset="-122"/>
              </a:rPr>
              <a:t> nonitalic letters</a:t>
            </a:r>
          </a:p>
          <a:p>
            <a:pPr eaLnBrk="1" hangingPunct="1">
              <a:spcBef>
                <a:spcPct val="0"/>
              </a:spcBef>
              <a:buNone/>
            </a:pPr>
            <a:r>
              <a:rPr lang="en-US" altLang="zh-CN" sz="2800" dirty="0">
                <a:latin typeface="Times New Roman" panose="02020603050405020304" pitchFamily="18" charset="0"/>
                <a:ea typeface="华文新魏" panose="02010800040101010101" pitchFamily="2" charset="-122"/>
              </a:rPr>
              <a:t>                  e.g., </a:t>
            </a:r>
            <a:r>
              <a:rPr lang="en-US" altLang="zh-CN" sz="2800" b="1" dirty="0">
                <a:solidFill>
                  <a:srgbClr val="C00000"/>
                </a:solidFill>
                <a:latin typeface="Times New Roman" panose="02020603050405020304" pitchFamily="18" charset="0"/>
                <a:ea typeface="华文新魏" panose="02010800040101010101" pitchFamily="2" charset="-122"/>
              </a:rPr>
              <a:t>A</a:t>
            </a:r>
            <a:r>
              <a:rPr lang="en-US" altLang="zh-CN" sz="2800" dirty="0">
                <a:latin typeface="Times New Roman" panose="02020603050405020304" pitchFamily="18" charset="0"/>
                <a:ea typeface="华文新魏" panose="02010800040101010101" pitchFamily="2" charset="-122"/>
              </a:rPr>
              <a:t>, </a:t>
            </a:r>
            <a:r>
              <a:rPr lang="en-US" altLang="zh-CN" sz="2800" b="1" dirty="0">
                <a:solidFill>
                  <a:srgbClr val="C00000"/>
                </a:solidFill>
                <a:latin typeface="Times New Roman" panose="02020603050405020304" pitchFamily="18" charset="0"/>
                <a:ea typeface="华文新魏" panose="02010800040101010101" pitchFamily="2" charset="-122"/>
              </a:rPr>
              <a:t>B</a:t>
            </a:r>
            <a:r>
              <a:rPr lang="en-US" altLang="zh-CN" sz="2800" dirty="0">
                <a:latin typeface="Times New Roman" panose="02020603050405020304" pitchFamily="18" charset="0"/>
                <a:ea typeface="华文新魏" panose="02010800040101010101" pitchFamily="2" charset="-122"/>
              </a:rPr>
              <a:t>, </a:t>
            </a:r>
            <a:r>
              <a:rPr lang="en-US" altLang="zh-CN" sz="2800" b="1" dirty="0">
                <a:solidFill>
                  <a:srgbClr val="C00000"/>
                </a:solidFill>
                <a:latin typeface="Times New Roman" panose="02020603050405020304" pitchFamily="18" charset="0"/>
                <a:ea typeface="华文新魏" panose="02010800040101010101" pitchFamily="2" charset="-122"/>
              </a:rPr>
              <a:t>C</a:t>
            </a:r>
          </a:p>
        </p:txBody>
      </p:sp>
    </p:spTree>
  </p:cSld>
  <p:clrMapOvr>
    <a:masterClrMapping/>
  </p:clrMapOvr>
  <p:transition>
    <p:pull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5"/>
          <p:cNvSpPr>
            <a:spLocks noGrp="1"/>
          </p:cNvSpPr>
          <p:nvPr>
            <p:ph idx="1"/>
          </p:nvPr>
        </p:nvSpPr>
        <p:spPr>
          <a:xfrm>
            <a:off x="609600" y="1219200"/>
            <a:ext cx="7772400" cy="4740275"/>
          </a:xfrm>
        </p:spPr>
        <p:txBody>
          <a:bodyPr vert="horz" wrap="square" anchor="t"/>
          <a:lstStyle/>
          <a:p>
            <a:pPr>
              <a:buSzPct val="68000"/>
            </a:pPr>
            <a:r>
              <a:rPr lang="zh-CN" altLang="en-US" dirty="0">
                <a:cs typeface="+mn-cs"/>
                <a:sym typeface="+mn-ea"/>
              </a:rPr>
              <a:t>也称，</a:t>
            </a:r>
            <a:r>
              <a:rPr kumimoji="0" lang="zh-CN" altLang="en-US" kern="1200" dirty="0">
                <a:latin typeface="Times New Roman" panose="02020603050405020304" pitchFamily="18" charset="0"/>
                <a:ea typeface="+mn-ea"/>
                <a:cs typeface="+mn-cs"/>
              </a:rPr>
              <a:t>变换函数或激励函数、</a:t>
            </a:r>
            <a:r>
              <a:rPr lang="zh-CN" altLang="en-US" dirty="0">
                <a:cs typeface="+mn-cs"/>
                <a:sym typeface="+mn-ea"/>
              </a:rPr>
              <a:t>激活函数</a:t>
            </a:r>
            <a:endParaRPr kumimoji="0" lang="zh-CN" altLang="en-US" kern="1200" dirty="0">
              <a:latin typeface="Times New Roman" panose="02020603050405020304" pitchFamily="18" charset="0"/>
              <a:ea typeface="+mn-ea"/>
              <a:cs typeface="+mn-cs"/>
            </a:endParaRPr>
          </a:p>
          <a:p>
            <a:pPr>
              <a:buSzPct val="68000"/>
            </a:pPr>
            <a:r>
              <a:rPr kumimoji="0" lang="zh-CN" altLang="en-US" kern="1200" dirty="0">
                <a:latin typeface="Times New Roman" panose="02020603050405020304" pitchFamily="18" charset="0"/>
                <a:ea typeface="+mn-ea"/>
                <a:cs typeface="+mn-cs"/>
              </a:rPr>
              <a:t>可以是输入向量的线性或非线性函数</a:t>
            </a:r>
          </a:p>
          <a:p>
            <a:pPr>
              <a:buSzPct val="68000"/>
            </a:pPr>
            <a:endParaRPr kumimoji="0" lang="en-US" altLang="zh-TW" kern="1200" dirty="0">
              <a:latin typeface="Times New Roman" panose="02020603050405020304" pitchFamily="18" charset="0"/>
              <a:ea typeface="Microsoft JhengHei" panose="020B0604030504040204" pitchFamily="34" charset="-120"/>
              <a:cs typeface="+mn-cs"/>
            </a:endParaRPr>
          </a:p>
          <a:p>
            <a:pPr>
              <a:buSzPct val="68000"/>
            </a:pPr>
            <a:r>
              <a:rPr kumimoji="0" lang="zh-CN" altLang="en-US" kern="1200" dirty="0">
                <a:latin typeface="Times New Roman" panose="02020603050405020304" pitchFamily="18" charset="0"/>
                <a:ea typeface="+mn-ea"/>
                <a:cs typeface="+mn-cs"/>
              </a:rPr>
              <a:t>常用的变换函数</a:t>
            </a:r>
            <a:endParaRPr kumimoji="0" lang="en-US" altLang="zh-CN" kern="1200" dirty="0">
              <a:latin typeface="Times New Roman" panose="02020603050405020304" pitchFamily="18" charset="0"/>
              <a:ea typeface="+mn-ea"/>
              <a:cs typeface="+mn-cs"/>
            </a:endParaRPr>
          </a:p>
          <a:p>
            <a:pPr lvl="1" indent="-227965"/>
            <a:r>
              <a:rPr kumimoji="0" lang="zh-CN" altLang="en-US" kern="1200" dirty="0">
                <a:latin typeface="Times New Roman" panose="02020603050405020304" pitchFamily="18" charset="0"/>
                <a:ea typeface="+mn-ea"/>
                <a:cs typeface="+mn-cs"/>
              </a:rPr>
              <a:t>二值型</a:t>
            </a:r>
            <a:r>
              <a:rPr kumimoji="0" lang="en-US" altLang="zh-TW" kern="1200" dirty="0">
                <a:latin typeface="Times New Roman" panose="02020603050405020304" pitchFamily="18" charset="0"/>
                <a:ea typeface="Microsoft JhengHei" panose="020B0604030504040204" pitchFamily="34" charset="-120"/>
                <a:cs typeface="+mn-cs"/>
              </a:rPr>
              <a:t>Hard limit transfer function</a:t>
            </a:r>
            <a:r>
              <a:rPr kumimoji="0" lang="en-US" altLang="zh-CN" kern="1200" dirty="0">
                <a:latin typeface="Times New Roman" panose="02020603050405020304" pitchFamily="18" charset="0"/>
                <a:ea typeface="+mn-ea"/>
                <a:cs typeface="+mn-cs"/>
              </a:rPr>
              <a:t> (step function) </a:t>
            </a:r>
            <a:endParaRPr kumimoji="0" lang="en-US" altLang="zh-TW" kern="1200" dirty="0">
              <a:latin typeface="Times New Roman" panose="02020603050405020304" pitchFamily="18" charset="0"/>
              <a:ea typeface="Microsoft JhengHei" panose="020B0604030504040204" pitchFamily="34" charset="-120"/>
              <a:cs typeface="+mn-cs"/>
            </a:endParaRPr>
          </a:p>
          <a:p>
            <a:pPr lvl="1" indent="-227965"/>
            <a:r>
              <a:rPr kumimoji="0" lang="zh-CN" altLang="en-US" kern="1200" dirty="0">
                <a:latin typeface="Times New Roman" panose="02020603050405020304" pitchFamily="18" charset="0"/>
                <a:ea typeface="+mn-ea"/>
                <a:cs typeface="+mn-cs"/>
              </a:rPr>
              <a:t>线性函数</a:t>
            </a:r>
            <a:r>
              <a:rPr kumimoji="0" lang="en-US" altLang="zh-TW" kern="1200" dirty="0">
                <a:latin typeface="Times New Roman" panose="02020603050405020304" pitchFamily="18" charset="0"/>
                <a:ea typeface="Microsoft JhengHei" panose="020B0604030504040204" pitchFamily="34" charset="-120"/>
                <a:cs typeface="+mn-cs"/>
              </a:rPr>
              <a:t>Linear transfer function</a:t>
            </a:r>
          </a:p>
          <a:p>
            <a:pPr lvl="1" indent="-227965"/>
            <a:r>
              <a:rPr kumimoji="0" lang="en-US" altLang="zh-CN" kern="1200" dirty="0">
                <a:latin typeface="Times New Roman" panose="02020603050405020304" pitchFamily="18" charset="0"/>
                <a:ea typeface="+mn-ea"/>
                <a:cs typeface="+mn-cs"/>
              </a:rPr>
              <a:t>S</a:t>
            </a:r>
            <a:r>
              <a:rPr kumimoji="0" lang="zh-CN" altLang="en-US" kern="1200" dirty="0">
                <a:latin typeface="Times New Roman" panose="02020603050405020304" pitchFamily="18" charset="0"/>
                <a:ea typeface="+mn-ea"/>
                <a:cs typeface="+mn-cs"/>
              </a:rPr>
              <a:t>型函数</a:t>
            </a:r>
            <a:r>
              <a:rPr kumimoji="0" lang="en-US" altLang="zh-TW" kern="1200" dirty="0">
                <a:latin typeface="Times New Roman" panose="02020603050405020304" pitchFamily="18" charset="0"/>
                <a:ea typeface="Microsoft JhengHei" panose="020B0604030504040204" pitchFamily="34" charset="-120"/>
                <a:cs typeface="+mn-cs"/>
              </a:rPr>
              <a:t>sigmoid transfer function</a:t>
            </a:r>
          </a:p>
          <a:p>
            <a:pPr lvl="1" indent="-227965"/>
            <a:r>
              <a:rPr kumimoji="0" lang="en-US" altLang="zh-CN" kern="1200" dirty="0">
                <a:latin typeface="Times New Roman" panose="02020603050405020304" pitchFamily="18" charset="0"/>
                <a:ea typeface="Times New Roman" panose="02020603050405020304" pitchFamily="18" charset="0"/>
                <a:cs typeface="+mn-cs"/>
              </a:rPr>
              <a:t>…</a:t>
            </a:r>
          </a:p>
        </p:txBody>
      </p:sp>
      <p:sp>
        <p:nvSpPr>
          <p:cNvPr id="166916" name="Rectangle 4"/>
          <p:cNvSpPr>
            <a:spLocks noGrp="1" noChangeArrowheads="1"/>
          </p:cNvSpPr>
          <p:nvPr>
            <p:ph type="title"/>
          </p:nvPr>
        </p:nvSpPr>
        <p:spPr>
          <a:xfrm>
            <a:off x="483870" y="208915"/>
            <a:ext cx="7162800" cy="696913"/>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3110" noProof="0" dirty="0">
                <a:solidFill>
                  <a:schemeClr val="tx1"/>
                </a:solidFill>
                <a:effectLst>
                  <a:outerShdw blurRad="38100" dist="19050" dir="2700000" algn="tl" rotWithShape="0">
                    <a:schemeClr val="dk1">
                      <a:alpha val="40000"/>
                    </a:schemeClr>
                  </a:outerShdw>
                </a:effectLst>
                <a:uLnTx/>
                <a:uFillTx/>
                <a:sym typeface="+mn-ea"/>
              </a:rPr>
              <a:t>传递函数</a:t>
            </a:r>
            <a:r>
              <a:rPr lang="en-US" altLang="zh-TW" sz="3110" noProof="0" dirty="0">
                <a:solidFill>
                  <a:schemeClr val="tx1"/>
                </a:solidFill>
                <a:effectLst>
                  <a:outerShdw blurRad="38100" dist="19050" dir="2700000" algn="tl" rotWithShape="0">
                    <a:schemeClr val="dk1">
                      <a:alpha val="40000"/>
                    </a:schemeClr>
                  </a:outerShdw>
                </a:effectLst>
                <a:uLnTx/>
                <a:uFillTx/>
                <a:sym typeface="+mn-ea"/>
              </a:rPr>
              <a:t>Transfer Functions</a:t>
            </a:r>
            <a:endParaRPr kumimoji="0" lang="zh-TW"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transition>
    <p:pull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304800" y="228600"/>
            <a:ext cx="8839200" cy="762000"/>
          </a:xfrm>
          <a:noFill/>
          <a:ln>
            <a:noFill/>
          </a:ln>
          <a:effectLst/>
          <a:sp3d prstMaterial="plastic"/>
        </p:spPr>
        <p:txBody>
          <a:bodyPr vert="horz" anchor="ctr">
            <a:no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AN —</a:t>
            </a:r>
            <a:r>
              <a:rPr kumimoji="0" lang="en-US" altLang="zh-TW" sz="40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 </a:t>
            </a:r>
            <a:r>
              <a:rPr kumimoji="0" lang="zh-CN"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二值型函数</a:t>
            </a:r>
            <a:endParaRPr kumimoji="0" lang="en-US" altLang="zh-TW"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graphicFrame>
        <p:nvGraphicFramePr>
          <p:cNvPr id="26626" name="Object 11"/>
          <p:cNvGraphicFramePr>
            <a:graphicFrameLocks noGrp="1" noChangeAspect="1"/>
          </p:cNvGraphicFramePr>
          <p:nvPr>
            <p:ph sz="half" idx="1"/>
          </p:nvPr>
        </p:nvGraphicFramePr>
        <p:xfrm>
          <a:off x="1524000" y="1295400"/>
          <a:ext cx="5867400" cy="2595563"/>
        </p:xfrm>
        <a:graphic>
          <a:graphicData uri="http://schemas.openxmlformats.org/presentationml/2006/ole">
            <mc:AlternateContent xmlns:mc="http://schemas.openxmlformats.org/markup-compatibility/2006">
              <mc:Choice xmlns:v="urn:schemas-microsoft-com:vml" Requires="v">
                <p:oleObj spid="_x0000_s5137" r:id="rId3" imgW="1765300" imgH="781050" progId="Visio.Drawing.11">
                  <p:embed/>
                </p:oleObj>
              </mc:Choice>
              <mc:Fallback>
                <p:oleObj r:id="rId3" imgW="1765300" imgH="781050" progId="Visio.Drawing.11">
                  <p:embed/>
                  <p:pic>
                    <p:nvPicPr>
                      <p:cNvPr id="0" name="图片 3078"/>
                      <p:cNvPicPr/>
                      <p:nvPr/>
                    </p:nvPicPr>
                    <p:blipFill>
                      <a:blip r:embed="rId4"/>
                      <a:stretch>
                        <a:fillRect/>
                      </a:stretch>
                    </p:blipFill>
                    <p:spPr>
                      <a:xfrm>
                        <a:off x="1524000" y="1295400"/>
                        <a:ext cx="5867400" cy="2595563"/>
                      </a:xfrm>
                      <a:prstGeom prst="rect">
                        <a:avLst/>
                      </a:prstGeom>
                      <a:gradFill rotWithShape="1">
                        <a:gsLst>
                          <a:gs pos="0">
                            <a:schemeClr val="accent1"/>
                          </a:gs>
                          <a:gs pos="100000">
                            <a:schemeClr val="bg1"/>
                          </a:gs>
                        </a:gsLst>
                        <a:lin ang="2700000" scaled="1"/>
                        <a:tileRect/>
                      </a:gradFill>
                      <a:ln w="38100">
                        <a:miter/>
                      </a:ln>
                    </p:spPr>
                  </p:pic>
                </p:oleObj>
              </mc:Fallback>
            </mc:AlternateContent>
          </a:graphicData>
        </a:graphic>
      </p:graphicFrame>
      <p:grpSp>
        <p:nvGrpSpPr>
          <p:cNvPr id="2" name="Group 5"/>
          <p:cNvGrpSpPr/>
          <p:nvPr/>
        </p:nvGrpSpPr>
        <p:grpSpPr>
          <a:xfrm>
            <a:off x="1981200" y="3962400"/>
            <a:ext cx="5181600" cy="519113"/>
            <a:chOff x="1488" y="2304"/>
            <a:chExt cx="3264" cy="327"/>
          </a:xfrm>
        </p:grpSpPr>
        <p:sp>
          <p:nvSpPr>
            <p:cNvPr id="26629" name="Text Box 6"/>
            <p:cNvSpPr txBox="1"/>
            <p:nvPr/>
          </p:nvSpPr>
          <p:spPr>
            <a:xfrm>
              <a:off x="1488" y="2304"/>
              <a:ext cx="1344" cy="327"/>
            </a:xfrm>
            <a:prstGeom prst="rect">
              <a:avLst/>
            </a:prstGeom>
            <a:noFill/>
            <a:ln w="9525">
              <a:noFill/>
            </a:ln>
          </p:spPr>
          <p:txBody>
            <a:bodyPr anchor="t">
              <a:spAutoFit/>
            </a:bodyPr>
            <a:lstStyle/>
            <a:p>
              <a:pPr>
                <a:spcBef>
                  <a:spcPct val="50000"/>
                </a:spcBef>
              </a:pPr>
              <a:r>
                <a:rPr lang="en-US" altLang="zh-TW" sz="2800" i="1" dirty="0">
                  <a:solidFill>
                    <a:srgbClr val="000000"/>
                  </a:solidFill>
                  <a:latin typeface="Times New Roman" panose="02020603050405020304" pitchFamily="18" charset="0"/>
                  <a:ea typeface="PMingLiU" pitchFamily="18" charset="-120"/>
                </a:rPr>
                <a:t>a</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hardlim</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n</a:t>
              </a:r>
              <a:r>
                <a:rPr lang="en-US" altLang="zh-TW" sz="2800" dirty="0">
                  <a:solidFill>
                    <a:srgbClr val="000000"/>
                  </a:solidFill>
                  <a:latin typeface="Times New Roman" panose="02020603050405020304" pitchFamily="18" charset="0"/>
                  <a:ea typeface="PMingLiU" pitchFamily="18" charset="-120"/>
                </a:rPr>
                <a:t>)</a:t>
              </a:r>
            </a:p>
          </p:txBody>
        </p:sp>
        <p:sp>
          <p:nvSpPr>
            <p:cNvPr id="26630" name="Text Box 7"/>
            <p:cNvSpPr txBox="1"/>
            <p:nvPr/>
          </p:nvSpPr>
          <p:spPr>
            <a:xfrm>
              <a:off x="3072" y="2304"/>
              <a:ext cx="1680" cy="327"/>
            </a:xfrm>
            <a:prstGeom prst="rect">
              <a:avLst/>
            </a:prstGeom>
            <a:noFill/>
            <a:ln w="9525">
              <a:noFill/>
            </a:ln>
          </p:spPr>
          <p:txBody>
            <a:bodyPr anchor="t">
              <a:spAutoFit/>
            </a:bodyPr>
            <a:lstStyle/>
            <a:p>
              <a:pPr>
                <a:spcBef>
                  <a:spcPct val="50000"/>
                </a:spcBef>
              </a:pPr>
              <a:r>
                <a:rPr lang="en-US" altLang="zh-TW" sz="2800" i="1" dirty="0">
                  <a:solidFill>
                    <a:srgbClr val="000000"/>
                  </a:solidFill>
                  <a:latin typeface="Times New Roman" panose="02020603050405020304" pitchFamily="18" charset="0"/>
                  <a:ea typeface="PMingLiU" pitchFamily="18" charset="-120"/>
                </a:rPr>
                <a:t>a</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hardlim</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wp</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b</a:t>
              </a:r>
              <a:r>
                <a:rPr lang="en-US" altLang="zh-TW" sz="2800" dirty="0">
                  <a:solidFill>
                    <a:srgbClr val="000000"/>
                  </a:solidFill>
                  <a:latin typeface="Times New Roman" panose="02020603050405020304" pitchFamily="18" charset="0"/>
                  <a:ea typeface="PMingLiU" pitchFamily="18" charset="-120"/>
                </a:rPr>
                <a:t>)</a:t>
              </a:r>
            </a:p>
          </p:txBody>
        </p:sp>
      </p:grpSp>
      <p:sp>
        <p:nvSpPr>
          <p:cNvPr id="168969" name="Rectangle 9"/>
          <p:cNvSpPr/>
          <p:nvPr/>
        </p:nvSpPr>
        <p:spPr>
          <a:xfrm>
            <a:off x="533400" y="4818063"/>
            <a:ext cx="7543800" cy="1658937"/>
          </a:xfrm>
          <a:prstGeom prst="rect">
            <a:avLst/>
          </a:prstGeom>
          <a:noFill/>
          <a:ln w="9525">
            <a:noFill/>
          </a:ln>
        </p:spPr>
        <p:txBody>
          <a:bodyPr anchor="t"/>
          <a:lstStyle/>
          <a:p>
            <a:pPr marL="342900" indent="-342900" algn="ctr" eaLnBrk="0" hangingPunct="0">
              <a:spcBef>
                <a:spcPct val="20000"/>
              </a:spcBef>
              <a:buClr>
                <a:srgbClr val="44B9E8"/>
              </a:buClr>
              <a:buSzPct val="60000"/>
              <a:buFont typeface="Wingdings" panose="05000000000000000000" pitchFamily="2" charset="2"/>
              <a:buBlip>
                <a:blip r:embed="rId5"/>
              </a:buBlip>
            </a:pPr>
            <a:r>
              <a:rPr lang="en-US" altLang="zh-TW" sz="2800" i="1" dirty="0">
                <a:solidFill>
                  <a:srgbClr val="000000"/>
                </a:solidFill>
                <a:latin typeface="Times New Roman" panose="02020603050405020304" pitchFamily="18" charset="0"/>
                <a:ea typeface="Microsoft JhengHei" panose="020B0604030504040204" pitchFamily="34" charset="-120"/>
              </a:rPr>
              <a:t>a</a:t>
            </a:r>
            <a:r>
              <a:rPr lang="en-US" altLang="zh-TW" sz="2800" dirty="0">
                <a:solidFill>
                  <a:srgbClr val="000000"/>
                </a:solidFill>
                <a:latin typeface="Times New Roman" panose="02020603050405020304" pitchFamily="18" charset="0"/>
                <a:ea typeface="Microsoft JhengHei" panose="020B0604030504040204" pitchFamily="34" charset="-120"/>
              </a:rPr>
              <a:t> = 0, if </a:t>
            </a:r>
            <a:r>
              <a:rPr lang="en-US" altLang="zh-TW" sz="2800" i="1" dirty="0">
                <a:solidFill>
                  <a:srgbClr val="000000"/>
                </a:solidFill>
                <a:latin typeface="Times New Roman" panose="02020603050405020304" pitchFamily="18" charset="0"/>
                <a:ea typeface="Microsoft JhengHei" panose="020B0604030504040204" pitchFamily="34" charset="-120"/>
              </a:rPr>
              <a:t>n</a:t>
            </a:r>
            <a:r>
              <a:rPr lang="en-US" altLang="zh-TW" sz="2800" dirty="0">
                <a:solidFill>
                  <a:srgbClr val="000000"/>
                </a:solidFill>
                <a:latin typeface="Times New Roman" panose="02020603050405020304" pitchFamily="18" charset="0"/>
                <a:ea typeface="Microsoft JhengHei" panose="020B0604030504040204" pitchFamily="34" charset="-120"/>
              </a:rPr>
              <a:t> </a:t>
            </a:r>
            <a:r>
              <a:rPr lang="en-US" altLang="zh-TW" sz="2800" dirty="0">
                <a:solidFill>
                  <a:srgbClr val="000000"/>
                </a:solidFill>
                <a:latin typeface="Times New Roman" panose="02020603050405020304" pitchFamily="18" charset="0"/>
                <a:ea typeface="Microsoft JhengHei" panose="020B0604030504040204" pitchFamily="34" charset="-120"/>
                <a:sym typeface="Symbol" panose="05050102010706020507" pitchFamily="18" charset="2"/>
              </a:rPr>
              <a:t></a:t>
            </a:r>
            <a:r>
              <a:rPr lang="en-US" altLang="zh-TW" sz="2800" dirty="0">
                <a:solidFill>
                  <a:srgbClr val="000000"/>
                </a:solidFill>
                <a:latin typeface="Times New Roman" panose="02020603050405020304" pitchFamily="18" charset="0"/>
                <a:ea typeface="Microsoft JhengHei" panose="020B0604030504040204" pitchFamily="34" charset="-120"/>
              </a:rPr>
              <a:t> 0</a:t>
            </a:r>
          </a:p>
          <a:p>
            <a:pPr marL="342900" indent="-342900" algn="ctr" eaLnBrk="0" hangingPunct="0">
              <a:spcBef>
                <a:spcPct val="20000"/>
              </a:spcBef>
              <a:buClr>
                <a:srgbClr val="44B9E8"/>
              </a:buClr>
              <a:buSzPct val="60000"/>
              <a:buFont typeface="Wingdings" panose="05000000000000000000" pitchFamily="2" charset="2"/>
              <a:buBlip>
                <a:blip r:embed="rId5"/>
              </a:buBlip>
            </a:pPr>
            <a:r>
              <a:rPr lang="en-US" altLang="zh-TW" sz="2800" i="1" dirty="0">
                <a:solidFill>
                  <a:srgbClr val="000000"/>
                </a:solidFill>
                <a:latin typeface="Times New Roman" panose="02020603050405020304" pitchFamily="18" charset="0"/>
                <a:ea typeface="Microsoft JhengHei" panose="020B0604030504040204" pitchFamily="34" charset="-120"/>
              </a:rPr>
              <a:t>a</a:t>
            </a:r>
            <a:r>
              <a:rPr lang="en-US" altLang="zh-TW" sz="2800" dirty="0">
                <a:solidFill>
                  <a:srgbClr val="000000"/>
                </a:solidFill>
                <a:latin typeface="Times New Roman" panose="02020603050405020304" pitchFamily="18" charset="0"/>
                <a:ea typeface="Microsoft JhengHei" panose="020B0604030504040204" pitchFamily="34" charset="-120"/>
              </a:rPr>
              <a:t> = 1, if </a:t>
            </a:r>
            <a:r>
              <a:rPr lang="en-US" altLang="zh-TW" sz="2800" i="1" dirty="0">
                <a:solidFill>
                  <a:srgbClr val="000000"/>
                </a:solidFill>
                <a:latin typeface="Times New Roman" panose="02020603050405020304" pitchFamily="18" charset="0"/>
                <a:ea typeface="Microsoft JhengHei" panose="020B0604030504040204" pitchFamily="34" charset="-120"/>
              </a:rPr>
              <a:t>n</a:t>
            </a:r>
            <a:r>
              <a:rPr lang="en-US" altLang="zh-TW" sz="2800" dirty="0">
                <a:solidFill>
                  <a:srgbClr val="000000"/>
                </a:solidFill>
                <a:latin typeface="Times New Roman" panose="02020603050405020304" pitchFamily="18" charset="0"/>
                <a:ea typeface="Microsoft JhengHei" panose="020B0604030504040204" pitchFamily="34" charset="-120"/>
              </a:rPr>
              <a:t> </a:t>
            </a:r>
            <a:r>
              <a:rPr lang="en-US" altLang="zh-TW" sz="2800" dirty="0">
                <a:solidFill>
                  <a:srgbClr val="000000"/>
                </a:solidFill>
                <a:latin typeface="Times New Roman" panose="02020603050405020304" pitchFamily="18" charset="0"/>
                <a:ea typeface="Microsoft JhengHei" panose="020B0604030504040204" pitchFamily="34" charset="-120"/>
                <a:sym typeface="Symbol" panose="05050102010706020507" pitchFamily="18" charset="2"/>
              </a:rPr>
              <a:t></a:t>
            </a:r>
            <a:r>
              <a:rPr lang="en-US" altLang="zh-TW" sz="2800" dirty="0">
                <a:solidFill>
                  <a:srgbClr val="000000"/>
                </a:solidFill>
                <a:latin typeface="Times New Roman" panose="02020603050405020304" pitchFamily="18" charset="0"/>
                <a:ea typeface="Microsoft JhengHei" panose="020B0604030504040204" pitchFamily="34" charset="-120"/>
              </a:rPr>
              <a:t> </a:t>
            </a:r>
            <a:r>
              <a:rPr lang="en-US" altLang="zh-CN" sz="2800" dirty="0">
                <a:solidFill>
                  <a:srgbClr val="000000"/>
                </a:solidFill>
                <a:latin typeface="Times New Roman" panose="02020603050405020304" pitchFamily="18" charset="0"/>
                <a:ea typeface="黑体" panose="02010609060101010101" pitchFamily="49" charset="-122"/>
              </a:rPr>
              <a:t>0</a:t>
            </a:r>
            <a:endParaRPr lang="en-US" altLang="zh-TW" sz="2800" dirty="0">
              <a:solidFill>
                <a:srgbClr val="000000"/>
              </a:solidFill>
              <a:latin typeface="Times New Roman" panose="02020603050405020304" pitchFamily="18" charset="0"/>
              <a:ea typeface="Microsoft JhengHei" panose="020B0604030504040204" pitchFamily="34" charset="-120"/>
            </a:endParaRPr>
          </a:p>
          <a:p>
            <a:pPr marL="342900" indent="-342900" algn="ctr" eaLnBrk="0" hangingPunct="0">
              <a:spcBef>
                <a:spcPct val="20000"/>
              </a:spcBef>
              <a:buClr>
                <a:srgbClr val="44B9E8"/>
              </a:buClr>
              <a:buSzPct val="60000"/>
              <a:buFont typeface="Wingdings" panose="05000000000000000000" pitchFamily="2" charset="2"/>
              <a:buBlip>
                <a:blip r:embed="rId5"/>
              </a:buBlip>
            </a:pPr>
            <a:r>
              <a:rPr lang="en-US" altLang="zh-TW" sz="2800" dirty="0">
                <a:solidFill>
                  <a:srgbClr val="000000"/>
                </a:solidFill>
                <a:latin typeface="Times New Roman" panose="02020603050405020304" pitchFamily="18" charset="0"/>
                <a:ea typeface="Microsoft JhengHei" panose="020B0604030504040204" pitchFamily="34" charset="-120"/>
              </a:rPr>
              <a:t>MATLAB function: </a:t>
            </a:r>
            <a:r>
              <a:rPr lang="en-US" altLang="zh-TW" sz="2800" i="1" dirty="0">
                <a:solidFill>
                  <a:srgbClr val="CC00CC"/>
                </a:solidFill>
                <a:latin typeface="Times New Roman" panose="02020603050405020304" pitchFamily="18" charset="0"/>
                <a:ea typeface="Microsoft JhengHei" panose="020B0604030504040204" pitchFamily="34" charset="-120"/>
              </a:rPr>
              <a:t>hardlim</a:t>
            </a:r>
          </a:p>
        </p:txBody>
      </p:sp>
    </p:spTree>
  </p:cSld>
  <p:clrMapOvr>
    <a:masterClrMapping/>
  </p:clrMapOvr>
  <p:transition>
    <p:pull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990600" y="152400"/>
            <a:ext cx="7086600" cy="762000"/>
          </a:xfrm>
          <a:noFill/>
          <a:ln>
            <a:noFill/>
          </a:ln>
          <a:effectLst/>
          <a:sp3d prstMaterial="plastic"/>
        </p:spPr>
        <p:txBody>
          <a:bodyPr vert="horz"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AN —</a:t>
            </a:r>
            <a:r>
              <a:rPr kumimoji="0" lang="en-US" altLang="zh-TW"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 </a:t>
            </a: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线性函数</a:t>
            </a:r>
            <a:endParaRPr kumimoji="0" lang="en-US" altLang="zh-TW"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graphicFrame>
        <p:nvGraphicFramePr>
          <p:cNvPr id="27650" name="Object 3"/>
          <p:cNvGraphicFramePr>
            <a:graphicFrameLocks noGrp="1" noChangeAspect="1"/>
          </p:cNvGraphicFramePr>
          <p:nvPr>
            <p:ph sz="half" idx="1"/>
          </p:nvPr>
        </p:nvGraphicFramePr>
        <p:xfrm>
          <a:off x="1449388" y="1379538"/>
          <a:ext cx="6167437" cy="2728912"/>
        </p:xfrm>
        <a:graphic>
          <a:graphicData uri="http://schemas.openxmlformats.org/presentationml/2006/ole">
            <mc:AlternateContent xmlns:mc="http://schemas.openxmlformats.org/markup-compatibility/2006">
              <mc:Choice xmlns:v="urn:schemas-microsoft-com:vml" Requires="v">
                <p:oleObj spid="_x0000_s6161" r:id="rId3" imgW="1765300" imgH="781050" progId="Visio.Drawing.11">
                  <p:embed/>
                </p:oleObj>
              </mc:Choice>
              <mc:Fallback>
                <p:oleObj r:id="rId3" imgW="1765300" imgH="781050" progId="Visio.Drawing.11">
                  <p:embed/>
                  <p:pic>
                    <p:nvPicPr>
                      <p:cNvPr id="0" name="图片 3079"/>
                      <p:cNvPicPr/>
                      <p:nvPr/>
                    </p:nvPicPr>
                    <p:blipFill>
                      <a:blip r:embed="rId4"/>
                      <a:stretch>
                        <a:fillRect/>
                      </a:stretch>
                    </p:blipFill>
                    <p:spPr>
                      <a:xfrm>
                        <a:off x="1449388" y="1379538"/>
                        <a:ext cx="6167437" cy="2728912"/>
                      </a:xfrm>
                      <a:prstGeom prst="rect">
                        <a:avLst/>
                      </a:prstGeom>
                      <a:gradFill rotWithShape="1">
                        <a:gsLst>
                          <a:gs pos="0">
                            <a:schemeClr val="accent1"/>
                          </a:gs>
                          <a:gs pos="100000">
                            <a:schemeClr val="bg1"/>
                          </a:gs>
                        </a:gsLst>
                        <a:lin ang="2700000" scaled="1"/>
                        <a:tileRect/>
                      </a:gradFill>
                      <a:ln w="38100">
                        <a:miter/>
                      </a:ln>
                    </p:spPr>
                  </p:pic>
                </p:oleObj>
              </mc:Fallback>
            </mc:AlternateContent>
          </a:graphicData>
        </a:graphic>
      </p:graphicFrame>
      <p:grpSp>
        <p:nvGrpSpPr>
          <p:cNvPr id="2" name="Group 5"/>
          <p:cNvGrpSpPr/>
          <p:nvPr/>
        </p:nvGrpSpPr>
        <p:grpSpPr>
          <a:xfrm>
            <a:off x="2133600" y="4137025"/>
            <a:ext cx="5181600" cy="519113"/>
            <a:chOff x="1488" y="2304"/>
            <a:chExt cx="3264" cy="327"/>
          </a:xfrm>
        </p:grpSpPr>
        <p:sp>
          <p:nvSpPr>
            <p:cNvPr id="27652" name="Text Box 6"/>
            <p:cNvSpPr txBox="1"/>
            <p:nvPr/>
          </p:nvSpPr>
          <p:spPr>
            <a:xfrm>
              <a:off x="1488" y="2304"/>
              <a:ext cx="1344" cy="327"/>
            </a:xfrm>
            <a:prstGeom prst="rect">
              <a:avLst/>
            </a:prstGeom>
            <a:noFill/>
            <a:ln w="9525">
              <a:noFill/>
            </a:ln>
          </p:spPr>
          <p:txBody>
            <a:bodyPr anchor="t">
              <a:spAutoFit/>
            </a:bodyPr>
            <a:lstStyle/>
            <a:p>
              <a:pPr>
                <a:spcBef>
                  <a:spcPct val="50000"/>
                </a:spcBef>
              </a:pPr>
              <a:r>
                <a:rPr lang="en-US" altLang="zh-TW" sz="2800" i="1" dirty="0">
                  <a:solidFill>
                    <a:srgbClr val="000000"/>
                  </a:solidFill>
                  <a:latin typeface="Times New Roman" panose="02020603050405020304" pitchFamily="18" charset="0"/>
                  <a:ea typeface="PMingLiU" pitchFamily="18" charset="-120"/>
                </a:rPr>
                <a:t>a</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purelin</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n</a:t>
              </a:r>
              <a:r>
                <a:rPr lang="en-US" altLang="zh-TW" sz="2800" dirty="0">
                  <a:solidFill>
                    <a:srgbClr val="000000"/>
                  </a:solidFill>
                  <a:latin typeface="Times New Roman" panose="02020603050405020304" pitchFamily="18" charset="0"/>
                  <a:ea typeface="PMingLiU" pitchFamily="18" charset="-120"/>
                </a:rPr>
                <a:t>)</a:t>
              </a:r>
            </a:p>
          </p:txBody>
        </p:sp>
        <p:sp>
          <p:nvSpPr>
            <p:cNvPr id="27653" name="Text Box 7"/>
            <p:cNvSpPr txBox="1"/>
            <p:nvPr/>
          </p:nvSpPr>
          <p:spPr>
            <a:xfrm>
              <a:off x="3072" y="2304"/>
              <a:ext cx="1680" cy="327"/>
            </a:xfrm>
            <a:prstGeom prst="rect">
              <a:avLst/>
            </a:prstGeom>
            <a:noFill/>
            <a:ln w="9525">
              <a:noFill/>
            </a:ln>
          </p:spPr>
          <p:txBody>
            <a:bodyPr anchor="t">
              <a:spAutoFit/>
            </a:bodyPr>
            <a:lstStyle/>
            <a:p>
              <a:pPr>
                <a:spcBef>
                  <a:spcPct val="50000"/>
                </a:spcBef>
              </a:pPr>
              <a:r>
                <a:rPr lang="en-US" altLang="zh-TW" sz="2800" i="1" dirty="0">
                  <a:solidFill>
                    <a:srgbClr val="000000"/>
                  </a:solidFill>
                  <a:latin typeface="Times New Roman" panose="02020603050405020304" pitchFamily="18" charset="0"/>
                  <a:ea typeface="PMingLiU" pitchFamily="18" charset="-120"/>
                </a:rPr>
                <a:t>a</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purelin</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wp</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b</a:t>
              </a:r>
              <a:r>
                <a:rPr lang="en-US" altLang="zh-TW" sz="2800" dirty="0">
                  <a:solidFill>
                    <a:srgbClr val="000000"/>
                  </a:solidFill>
                  <a:latin typeface="Times New Roman" panose="02020603050405020304" pitchFamily="18" charset="0"/>
                  <a:ea typeface="PMingLiU" pitchFamily="18" charset="-120"/>
                </a:rPr>
                <a:t>)</a:t>
              </a:r>
            </a:p>
          </p:txBody>
        </p:sp>
      </p:grpSp>
      <p:sp>
        <p:nvSpPr>
          <p:cNvPr id="169993" name="Rectangle 9"/>
          <p:cNvSpPr/>
          <p:nvPr/>
        </p:nvSpPr>
        <p:spPr>
          <a:xfrm>
            <a:off x="685800" y="4903788"/>
            <a:ext cx="7543800" cy="1344612"/>
          </a:xfrm>
          <a:prstGeom prst="rect">
            <a:avLst/>
          </a:prstGeom>
          <a:noFill/>
          <a:ln w="9525">
            <a:noFill/>
          </a:ln>
        </p:spPr>
        <p:txBody>
          <a:bodyPr anchor="t"/>
          <a:lstStyle/>
          <a:p>
            <a:pPr marL="342900" indent="-342900" algn="ctr" eaLnBrk="0" hangingPunct="0">
              <a:spcBef>
                <a:spcPct val="20000"/>
              </a:spcBef>
              <a:buClr>
                <a:srgbClr val="44B9E8"/>
              </a:buClr>
              <a:buSzPct val="60000"/>
              <a:buFont typeface="Wingdings" panose="05000000000000000000" pitchFamily="2" charset="2"/>
              <a:buBlip>
                <a:blip r:embed="rId5"/>
              </a:buBlip>
            </a:pPr>
            <a:r>
              <a:rPr lang="en-US" altLang="zh-TW" sz="2800" i="1" dirty="0">
                <a:solidFill>
                  <a:srgbClr val="000000"/>
                </a:solidFill>
                <a:latin typeface="Times New Roman" panose="02020603050405020304" pitchFamily="18" charset="0"/>
                <a:ea typeface="Microsoft JhengHei" panose="020B0604030504040204" pitchFamily="34" charset="-120"/>
              </a:rPr>
              <a:t>a</a:t>
            </a:r>
            <a:r>
              <a:rPr lang="en-US" altLang="zh-TW" sz="2800" dirty="0">
                <a:solidFill>
                  <a:srgbClr val="000000"/>
                </a:solidFill>
                <a:latin typeface="Times New Roman" panose="02020603050405020304" pitchFamily="18" charset="0"/>
                <a:ea typeface="Microsoft JhengHei" panose="020B0604030504040204" pitchFamily="34" charset="-120"/>
              </a:rPr>
              <a:t> = </a:t>
            </a:r>
            <a:r>
              <a:rPr lang="en-US" altLang="zh-TW" sz="2800" i="1" dirty="0">
                <a:solidFill>
                  <a:srgbClr val="000000"/>
                </a:solidFill>
                <a:latin typeface="Times New Roman" panose="02020603050405020304" pitchFamily="18" charset="0"/>
                <a:ea typeface="Microsoft JhengHei" panose="020B0604030504040204" pitchFamily="34" charset="-120"/>
              </a:rPr>
              <a:t>n</a:t>
            </a:r>
            <a:endParaRPr lang="en-US" altLang="zh-TW" sz="2800" dirty="0">
              <a:solidFill>
                <a:srgbClr val="000000"/>
              </a:solidFill>
              <a:latin typeface="Times New Roman" panose="02020603050405020304" pitchFamily="18" charset="0"/>
              <a:ea typeface="Microsoft JhengHei" panose="020B0604030504040204" pitchFamily="34" charset="-120"/>
            </a:endParaRPr>
          </a:p>
          <a:p>
            <a:pPr marL="342900" indent="-342900" algn="ctr" eaLnBrk="0" hangingPunct="0">
              <a:spcBef>
                <a:spcPct val="20000"/>
              </a:spcBef>
              <a:buClr>
                <a:srgbClr val="44B9E8"/>
              </a:buClr>
              <a:buSzPct val="60000"/>
              <a:buFont typeface="Wingdings" panose="05000000000000000000" pitchFamily="2" charset="2"/>
              <a:buBlip>
                <a:blip r:embed="rId5"/>
              </a:buBlip>
            </a:pPr>
            <a:r>
              <a:rPr lang="en-US" altLang="zh-TW" sz="2800" dirty="0">
                <a:solidFill>
                  <a:srgbClr val="000000"/>
                </a:solidFill>
                <a:latin typeface="Times New Roman" panose="02020603050405020304" pitchFamily="18" charset="0"/>
                <a:ea typeface="Microsoft JhengHei" panose="020B0604030504040204" pitchFamily="34" charset="-120"/>
              </a:rPr>
              <a:t>MATLAB function: </a:t>
            </a:r>
            <a:r>
              <a:rPr lang="en-US" altLang="zh-TW" sz="2800" i="1" dirty="0">
                <a:solidFill>
                  <a:srgbClr val="CC00CC"/>
                </a:solidFill>
                <a:latin typeface="Times New Roman" panose="02020603050405020304" pitchFamily="18" charset="0"/>
                <a:ea typeface="Microsoft JhengHei" panose="020B0604030504040204" pitchFamily="34" charset="-120"/>
              </a:rPr>
              <a:t>purelin</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9993"/>
                                        </p:tgtEl>
                                        <p:attrNameLst>
                                          <p:attrName>style.visibility</p:attrName>
                                        </p:attrNameLst>
                                      </p:cBhvr>
                                      <p:to>
                                        <p:strVal val="visible"/>
                                      </p:to>
                                    </p:set>
                                    <p:animEffect transition="in" filter="blinds(horizontal)">
                                      <p:cBhvr>
                                        <p:cTn id="12" dur="500"/>
                                        <p:tgtEl>
                                          <p:spTgt spid="169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838200" y="228600"/>
            <a:ext cx="7315200" cy="838200"/>
          </a:xfrm>
          <a:noFill/>
          <a:ln>
            <a:noFill/>
          </a:ln>
          <a:effectLst/>
          <a:sp3d prstMaterial="plastic"/>
        </p:spPr>
        <p:txBody>
          <a:bodyPr vert="horz" anchor="ctr">
            <a:no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AN —</a:t>
            </a:r>
            <a:r>
              <a:rPr kumimoji="0" lang="en-US" altLang="zh-TW" sz="40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 Sigmoid Transfer Func.</a:t>
            </a:r>
          </a:p>
        </p:txBody>
      </p:sp>
      <p:graphicFrame>
        <p:nvGraphicFramePr>
          <p:cNvPr id="28674" name="Object 3"/>
          <p:cNvGraphicFramePr>
            <a:graphicFrameLocks noGrp="1" noChangeAspect="1"/>
          </p:cNvGraphicFramePr>
          <p:nvPr>
            <p:ph sz="half" idx="1"/>
          </p:nvPr>
        </p:nvGraphicFramePr>
        <p:xfrm>
          <a:off x="1227138" y="1235075"/>
          <a:ext cx="6249987" cy="2765425"/>
        </p:xfrm>
        <a:graphic>
          <a:graphicData uri="http://schemas.openxmlformats.org/presentationml/2006/ole">
            <mc:AlternateContent xmlns:mc="http://schemas.openxmlformats.org/markup-compatibility/2006">
              <mc:Choice xmlns:v="urn:schemas-microsoft-com:vml" Requires="v">
                <p:oleObj spid="_x0000_s7185" r:id="rId4" imgW="1765300" imgH="781050" progId="Visio.Drawing.11">
                  <p:embed/>
                </p:oleObj>
              </mc:Choice>
              <mc:Fallback>
                <p:oleObj r:id="rId4" imgW="1765300" imgH="781050" progId="Visio.Drawing.11">
                  <p:embed/>
                  <p:pic>
                    <p:nvPicPr>
                      <p:cNvPr id="0" name="图片 3080"/>
                      <p:cNvPicPr/>
                      <p:nvPr/>
                    </p:nvPicPr>
                    <p:blipFill>
                      <a:blip r:embed="rId5"/>
                      <a:stretch>
                        <a:fillRect/>
                      </a:stretch>
                    </p:blipFill>
                    <p:spPr>
                      <a:xfrm>
                        <a:off x="1227138" y="1235075"/>
                        <a:ext cx="6249987" cy="2765425"/>
                      </a:xfrm>
                      <a:prstGeom prst="rect">
                        <a:avLst/>
                      </a:prstGeom>
                      <a:gradFill rotWithShape="1">
                        <a:gsLst>
                          <a:gs pos="0">
                            <a:schemeClr val="accent1"/>
                          </a:gs>
                          <a:gs pos="100000">
                            <a:schemeClr val="bg1"/>
                          </a:gs>
                        </a:gsLst>
                        <a:lin ang="2700000" scaled="1"/>
                        <a:tileRect/>
                      </a:gradFill>
                      <a:ln w="38100">
                        <a:miter/>
                      </a:ln>
                    </p:spPr>
                  </p:pic>
                </p:oleObj>
              </mc:Fallback>
            </mc:AlternateContent>
          </a:graphicData>
        </a:graphic>
      </p:graphicFrame>
      <p:grpSp>
        <p:nvGrpSpPr>
          <p:cNvPr id="2" name="Group 5"/>
          <p:cNvGrpSpPr/>
          <p:nvPr/>
        </p:nvGrpSpPr>
        <p:grpSpPr>
          <a:xfrm>
            <a:off x="2057400" y="4083050"/>
            <a:ext cx="5181600" cy="519113"/>
            <a:chOff x="1488" y="2304"/>
            <a:chExt cx="3264" cy="327"/>
          </a:xfrm>
        </p:grpSpPr>
        <p:sp>
          <p:nvSpPr>
            <p:cNvPr id="28676" name="Text Box 6"/>
            <p:cNvSpPr txBox="1"/>
            <p:nvPr/>
          </p:nvSpPr>
          <p:spPr>
            <a:xfrm>
              <a:off x="1488" y="2304"/>
              <a:ext cx="1344" cy="327"/>
            </a:xfrm>
            <a:prstGeom prst="rect">
              <a:avLst/>
            </a:prstGeom>
            <a:noFill/>
            <a:ln w="9525">
              <a:noFill/>
            </a:ln>
          </p:spPr>
          <p:txBody>
            <a:bodyPr anchor="t">
              <a:spAutoFit/>
            </a:bodyPr>
            <a:lstStyle/>
            <a:p>
              <a:pPr>
                <a:spcBef>
                  <a:spcPct val="50000"/>
                </a:spcBef>
              </a:pPr>
              <a:r>
                <a:rPr lang="en-US" altLang="zh-TW" sz="2800" i="1" dirty="0">
                  <a:solidFill>
                    <a:srgbClr val="000000"/>
                  </a:solidFill>
                  <a:latin typeface="Times New Roman" panose="02020603050405020304" pitchFamily="18" charset="0"/>
                  <a:ea typeface="PMingLiU" pitchFamily="18" charset="-120"/>
                </a:rPr>
                <a:t>a</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logsig</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n</a:t>
              </a:r>
              <a:r>
                <a:rPr lang="en-US" altLang="zh-TW" sz="2800" dirty="0">
                  <a:solidFill>
                    <a:srgbClr val="000000"/>
                  </a:solidFill>
                  <a:latin typeface="Times New Roman" panose="02020603050405020304" pitchFamily="18" charset="0"/>
                  <a:ea typeface="PMingLiU" pitchFamily="18" charset="-120"/>
                </a:rPr>
                <a:t>)</a:t>
              </a:r>
            </a:p>
          </p:txBody>
        </p:sp>
        <p:sp>
          <p:nvSpPr>
            <p:cNvPr id="28677" name="Text Box 7"/>
            <p:cNvSpPr txBox="1"/>
            <p:nvPr/>
          </p:nvSpPr>
          <p:spPr>
            <a:xfrm>
              <a:off x="3072" y="2304"/>
              <a:ext cx="1680" cy="327"/>
            </a:xfrm>
            <a:prstGeom prst="rect">
              <a:avLst/>
            </a:prstGeom>
            <a:noFill/>
            <a:ln w="9525">
              <a:noFill/>
            </a:ln>
          </p:spPr>
          <p:txBody>
            <a:bodyPr anchor="t">
              <a:spAutoFit/>
            </a:bodyPr>
            <a:lstStyle/>
            <a:p>
              <a:pPr>
                <a:spcBef>
                  <a:spcPct val="50000"/>
                </a:spcBef>
              </a:pPr>
              <a:r>
                <a:rPr lang="en-US" altLang="zh-TW" sz="2800" i="1" dirty="0">
                  <a:solidFill>
                    <a:srgbClr val="000000"/>
                  </a:solidFill>
                  <a:latin typeface="Times New Roman" panose="02020603050405020304" pitchFamily="18" charset="0"/>
                  <a:ea typeface="PMingLiU" pitchFamily="18" charset="-120"/>
                </a:rPr>
                <a:t>a</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logsig</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wp</a:t>
              </a:r>
              <a:r>
                <a:rPr lang="en-US" altLang="zh-TW" sz="2800" dirty="0">
                  <a:solidFill>
                    <a:srgbClr val="000000"/>
                  </a:solidFill>
                  <a:latin typeface="Times New Roman" panose="02020603050405020304" pitchFamily="18" charset="0"/>
                  <a:ea typeface="PMingLiU" pitchFamily="18" charset="-120"/>
                </a:rPr>
                <a:t>+</a:t>
              </a:r>
              <a:r>
                <a:rPr lang="en-US" altLang="zh-TW" sz="2800" i="1" dirty="0">
                  <a:solidFill>
                    <a:srgbClr val="000000"/>
                  </a:solidFill>
                  <a:latin typeface="Times New Roman" panose="02020603050405020304" pitchFamily="18" charset="0"/>
                  <a:ea typeface="PMingLiU" pitchFamily="18" charset="-120"/>
                </a:rPr>
                <a:t>b</a:t>
              </a:r>
              <a:r>
                <a:rPr lang="en-US" altLang="zh-TW" sz="2800" dirty="0">
                  <a:solidFill>
                    <a:srgbClr val="000000"/>
                  </a:solidFill>
                  <a:latin typeface="Times New Roman" panose="02020603050405020304" pitchFamily="18" charset="0"/>
                  <a:ea typeface="PMingLiU" pitchFamily="18" charset="-120"/>
                </a:rPr>
                <a:t>)</a:t>
              </a:r>
            </a:p>
          </p:txBody>
        </p:sp>
      </p:grpSp>
      <p:sp>
        <p:nvSpPr>
          <p:cNvPr id="171017" name="Rectangle 9"/>
          <p:cNvSpPr/>
          <p:nvPr/>
        </p:nvSpPr>
        <p:spPr>
          <a:xfrm>
            <a:off x="533400" y="4840288"/>
            <a:ext cx="7772400" cy="1712912"/>
          </a:xfrm>
          <a:prstGeom prst="rect">
            <a:avLst/>
          </a:prstGeom>
          <a:noFill/>
          <a:ln w="9525">
            <a:noFill/>
          </a:ln>
        </p:spPr>
        <p:txBody>
          <a:bodyPr anchor="t"/>
          <a:lstStyle/>
          <a:p>
            <a:pPr marL="342900" indent="-342900" algn="ctr" eaLnBrk="0" hangingPunct="0">
              <a:lnSpc>
                <a:spcPct val="90000"/>
              </a:lnSpc>
              <a:spcBef>
                <a:spcPct val="20000"/>
              </a:spcBef>
              <a:buClr>
                <a:srgbClr val="44B9E8"/>
              </a:buClr>
              <a:buSzPct val="60000"/>
              <a:buFont typeface="Wingdings" panose="05000000000000000000" pitchFamily="2" charset="2"/>
              <a:buBlip>
                <a:blip r:embed="rId6"/>
              </a:buBlip>
            </a:pPr>
            <a:r>
              <a:rPr lang="en-US" altLang="zh-TW" sz="3200" i="1" dirty="0">
                <a:solidFill>
                  <a:srgbClr val="000000"/>
                </a:solidFill>
                <a:latin typeface="Times New Roman" panose="02020603050405020304" pitchFamily="18" charset="0"/>
                <a:ea typeface="Microsoft JhengHei" panose="020B0604030504040204" pitchFamily="34" charset="-120"/>
              </a:rPr>
              <a:t>a</a:t>
            </a:r>
            <a:r>
              <a:rPr lang="en-US" altLang="zh-TW" sz="3200" dirty="0">
                <a:solidFill>
                  <a:srgbClr val="000000"/>
                </a:solidFill>
                <a:latin typeface="Times New Roman" panose="02020603050405020304" pitchFamily="18" charset="0"/>
                <a:ea typeface="Microsoft JhengHei" panose="020B0604030504040204" pitchFamily="34" charset="-120"/>
              </a:rPr>
              <a:t> = 1/[1+</a:t>
            </a:r>
            <a:r>
              <a:rPr lang="en-US" altLang="zh-TW" sz="3200" i="1" dirty="0">
                <a:solidFill>
                  <a:srgbClr val="000000"/>
                </a:solidFill>
                <a:latin typeface="Times New Roman" panose="02020603050405020304" pitchFamily="18" charset="0"/>
                <a:ea typeface="Microsoft JhengHei" panose="020B0604030504040204" pitchFamily="34" charset="-120"/>
              </a:rPr>
              <a:t>exp</a:t>
            </a:r>
            <a:r>
              <a:rPr lang="en-US" altLang="zh-TW" sz="3200" dirty="0">
                <a:solidFill>
                  <a:srgbClr val="000000"/>
                </a:solidFill>
                <a:latin typeface="Times New Roman" panose="02020603050405020304" pitchFamily="18" charset="0"/>
                <a:ea typeface="Microsoft JhengHei" panose="020B0604030504040204" pitchFamily="34" charset="-120"/>
              </a:rPr>
              <a:t>(</a:t>
            </a:r>
            <a:r>
              <a:rPr lang="en-US" altLang="zh-TW" sz="3200" dirty="0">
                <a:solidFill>
                  <a:srgbClr val="000000"/>
                </a:solidFill>
                <a:latin typeface="Times New Roman" panose="02020603050405020304" pitchFamily="18" charset="0"/>
                <a:ea typeface="Microsoft JhengHei" panose="020B0604030504040204" pitchFamily="34" charset="-120"/>
                <a:sym typeface="Symbol" panose="05050102010706020507" pitchFamily="18" charset="2"/>
              </a:rPr>
              <a:t></a:t>
            </a:r>
            <a:r>
              <a:rPr lang="en-US" altLang="zh-TW" sz="3200" i="1" dirty="0">
                <a:solidFill>
                  <a:srgbClr val="000000"/>
                </a:solidFill>
                <a:latin typeface="Times New Roman" panose="02020603050405020304" pitchFamily="18" charset="0"/>
                <a:ea typeface="Microsoft JhengHei" panose="020B0604030504040204" pitchFamily="34" charset="-120"/>
              </a:rPr>
              <a:t>n</a:t>
            </a:r>
            <a:r>
              <a:rPr lang="en-US" altLang="zh-TW" sz="3200" dirty="0">
                <a:solidFill>
                  <a:srgbClr val="000000"/>
                </a:solidFill>
                <a:latin typeface="Times New Roman" panose="02020603050405020304" pitchFamily="18" charset="0"/>
                <a:ea typeface="Microsoft JhengHei" panose="020B0604030504040204" pitchFamily="34" charset="-120"/>
              </a:rPr>
              <a:t>)]</a:t>
            </a:r>
          </a:p>
          <a:p>
            <a:pPr marL="342900" indent="-342900" algn="ctr" eaLnBrk="0" hangingPunct="0">
              <a:lnSpc>
                <a:spcPct val="90000"/>
              </a:lnSpc>
              <a:spcBef>
                <a:spcPct val="20000"/>
              </a:spcBef>
              <a:buClr>
                <a:srgbClr val="44B9E8"/>
              </a:buClr>
              <a:buSzPct val="60000"/>
              <a:buFont typeface="Wingdings" panose="05000000000000000000" pitchFamily="2" charset="2"/>
              <a:buBlip>
                <a:blip r:embed="rId6"/>
              </a:buBlip>
            </a:pPr>
            <a:r>
              <a:rPr lang="en-US" altLang="zh-TW" sz="3200" dirty="0">
                <a:solidFill>
                  <a:srgbClr val="000000"/>
                </a:solidFill>
                <a:latin typeface="Times New Roman" panose="02020603050405020304" pitchFamily="18" charset="0"/>
                <a:ea typeface="Microsoft JhengHei" panose="020B0604030504040204" pitchFamily="34" charset="-120"/>
              </a:rPr>
              <a:t>MATLAB function: </a:t>
            </a:r>
            <a:r>
              <a:rPr lang="en-US" altLang="zh-TW" sz="3200" i="1" dirty="0">
                <a:solidFill>
                  <a:srgbClr val="CC00CC"/>
                </a:solidFill>
                <a:latin typeface="Times New Roman" panose="02020603050405020304" pitchFamily="18" charset="0"/>
                <a:ea typeface="Microsoft JhengHei" panose="020B0604030504040204" pitchFamily="34" charset="-120"/>
              </a:rPr>
              <a:t>logsig</a:t>
            </a:r>
            <a:endParaRPr lang="en-US" altLang="zh-TW" sz="3200" dirty="0">
              <a:solidFill>
                <a:srgbClr val="CC00CC"/>
              </a:solidFill>
              <a:latin typeface="Times New Roman" panose="02020603050405020304" pitchFamily="18" charset="0"/>
              <a:ea typeface="Microsoft JhengHei" panose="020B0604030504040204" pitchFamily="34" charset="-120"/>
            </a:endParaRPr>
          </a:p>
          <a:p>
            <a:pPr marL="342900" indent="-342900" eaLnBrk="0" hangingPunct="0">
              <a:lnSpc>
                <a:spcPct val="90000"/>
              </a:lnSpc>
              <a:spcBef>
                <a:spcPct val="20000"/>
              </a:spcBef>
              <a:buClr>
                <a:srgbClr val="44B9E8"/>
              </a:buClr>
              <a:buSzPct val="60000"/>
              <a:buFont typeface="Wingdings" panose="05000000000000000000" pitchFamily="2" charset="2"/>
            </a:pPr>
            <a:endParaRPr lang="en-US" altLang="zh-TW" sz="2800" dirty="0">
              <a:solidFill>
                <a:srgbClr val="000000"/>
              </a:solidFill>
              <a:latin typeface="Times New Roman" panose="02020603050405020304" pitchFamily="18" charset="0"/>
              <a:ea typeface="Microsoft JhengHei" panose="020B0604030504040204" pitchFamily="34" charset="-120"/>
            </a:endParaRPr>
          </a:p>
        </p:txBody>
      </p:sp>
    </p:spTree>
  </p:cSld>
  <p:clrMapOvr>
    <a:masterClrMapping/>
  </p:clrMapOvr>
  <p:transition>
    <p:pull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p:cNvSpPr>
            <a:spLocks noGrp="1"/>
          </p:cNvSpPr>
          <p:nvPr>
            <p:ph type="sldNum" sz="quarter" idx="12"/>
          </p:nvPr>
        </p:nvSpPr>
        <p:spPr>
          <a:xfrm>
            <a:off x="8287316" y="5498306"/>
            <a:ext cx="856684" cy="502444"/>
          </a:xfrm>
        </p:spPr>
        <p:txBody>
          <a:bodyPr/>
          <a:lstStyle/>
          <a:p>
            <a:fld id="{49AE70B2-8BF9-45C0-BB95-33D1B9D3A854}" type="slidenum">
              <a:rPr lang="zh-CN" altLang="en-US" sz="750" smtClean="0"/>
              <a:t>26</a:t>
            </a:fld>
            <a:endParaRPr lang="zh-CN" altLang="en-US" sz="750" dirty="0"/>
          </a:p>
        </p:txBody>
      </p:sp>
      <p:pic>
        <p:nvPicPr>
          <p:cNvPr id="4" name="图片 3"/>
          <p:cNvPicPr>
            <a:picLocks noChangeAspect="1"/>
          </p:cNvPicPr>
          <p:nvPr/>
        </p:nvPicPr>
        <p:blipFill>
          <a:blip r:embed="rId3"/>
          <a:stretch>
            <a:fillRect/>
          </a:stretch>
        </p:blipFill>
        <p:spPr>
          <a:xfrm>
            <a:off x="1250571" y="1354000"/>
            <a:ext cx="6642857" cy="415000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p:cNvSpPr>
            <a:spLocks noGrp="1"/>
          </p:cNvSpPr>
          <p:nvPr>
            <p:ph type="sldNum" sz="quarter" idx="12"/>
          </p:nvPr>
        </p:nvSpPr>
        <p:spPr>
          <a:xfrm>
            <a:off x="8287316" y="5498306"/>
            <a:ext cx="856684" cy="502444"/>
          </a:xfrm>
        </p:spPr>
        <p:txBody>
          <a:bodyPr/>
          <a:lstStyle/>
          <a:p>
            <a:fld id="{49AE70B2-8BF9-45C0-BB95-33D1B9D3A854}" type="slidenum">
              <a:rPr lang="zh-CN" altLang="en-US" sz="750" smtClean="0"/>
              <a:t>27</a:t>
            </a:fld>
            <a:endParaRPr lang="zh-CN" altLang="en-US" sz="750" dirty="0"/>
          </a:p>
        </p:txBody>
      </p:sp>
      <p:pic>
        <p:nvPicPr>
          <p:cNvPr id="7" name="图片 6"/>
          <p:cNvPicPr>
            <a:picLocks noChangeAspect="1"/>
          </p:cNvPicPr>
          <p:nvPr/>
        </p:nvPicPr>
        <p:blipFill>
          <a:blip r:embed="rId3"/>
          <a:stretch>
            <a:fillRect/>
          </a:stretch>
        </p:blipFill>
        <p:spPr>
          <a:xfrm>
            <a:off x="0" y="0"/>
            <a:ext cx="9144000" cy="6996430"/>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1"/>
          <p:cNvSpPr>
            <a:spLocks noGrp="1"/>
          </p:cNvSpPr>
          <p:nvPr>
            <p:ph idx="1"/>
          </p:nvPr>
        </p:nvSpPr>
        <p:spPr>
          <a:xfrm>
            <a:off x="533400" y="1401445"/>
            <a:ext cx="8229600" cy="4115435"/>
          </a:xfrm>
        </p:spPr>
        <p:txBody>
          <a:bodyPr vert="horz" wrap="square" anchor="t"/>
          <a:lstStyle/>
          <a:p>
            <a:pPr>
              <a:buSzPct val="68000"/>
            </a:pPr>
            <a:r>
              <a:rPr kumimoji="0" lang="zh-CN" altLang="en-US" sz="2800" kern="1200" dirty="0">
                <a:latin typeface="Times New Roman" panose="02020603050405020304" pitchFamily="18" charset="0"/>
                <a:ea typeface="+mn-ea"/>
                <a:cs typeface="+mn-cs"/>
              </a:rPr>
              <a:t>神经元为一个线性阈值单元</a:t>
            </a:r>
            <a:r>
              <a:rPr kumimoji="0" lang="en-US" altLang="zh-CN" sz="2800" kern="1200" dirty="0">
                <a:latin typeface="Times New Roman" panose="02020603050405020304" pitchFamily="18" charset="0"/>
                <a:ea typeface="+mn-ea"/>
                <a:cs typeface="+mn-cs"/>
              </a:rPr>
              <a:t>(Linear Threshold )</a:t>
            </a:r>
            <a:r>
              <a:rPr kumimoji="0" lang="zh-CN" altLang="en-US" sz="2800" kern="1200" dirty="0">
                <a:latin typeface="Times New Roman" panose="02020603050405020304" pitchFamily="18" charset="0"/>
                <a:ea typeface="+mn-ea"/>
                <a:cs typeface="+mn-cs"/>
              </a:rPr>
              <a:t>，也是阈值逻辑单元</a:t>
            </a:r>
            <a:r>
              <a:rPr kumimoji="0" lang="en-US" altLang="zh-CN" sz="2800" kern="1200" dirty="0">
                <a:latin typeface="Times New Roman" panose="02020603050405020304" pitchFamily="18" charset="0"/>
                <a:ea typeface="+mn-ea"/>
                <a:cs typeface="+mn-cs"/>
              </a:rPr>
              <a:t>(Threshold Logic Unit, TLU)</a:t>
            </a:r>
            <a:endParaRPr kumimoji="0" lang="zh-CN" altLang="en-US" kern="1200" dirty="0">
              <a:latin typeface="Times New Roman" panose="02020603050405020304" pitchFamily="18" charset="0"/>
              <a:ea typeface="Times New Roman" panose="02020603050405020304" pitchFamily="18" charset="0"/>
              <a:cs typeface="+mn-cs"/>
            </a:endParaRPr>
          </a:p>
        </p:txBody>
      </p:sp>
      <p:sp>
        <p:nvSpPr>
          <p:cNvPr id="3" name="标题 2"/>
          <p:cNvSpPr>
            <a:spLocks noGrp="1"/>
          </p:cNvSpPr>
          <p:nvPr>
            <p:ph type="title"/>
          </p:nvPr>
        </p:nvSpPr>
        <p:spPr>
          <a:xfrm>
            <a:off x="457200" y="0"/>
            <a:ext cx="8229600" cy="9906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a:defRPr/>
            </a:pPr>
            <a:r>
              <a:rPr lang="zh-CN" altLang="en-US" sz="3600" dirty="0">
                <a:ea typeface="+mn-ea"/>
                <a:cs typeface="+mn-cs"/>
                <a:sym typeface="+mn-ea"/>
              </a:rPr>
              <a:t>线性阈值单元  </a:t>
            </a:r>
            <a:r>
              <a:rPr lang="en-US" altLang="zh-CN" sz="3600" dirty="0">
                <a:ea typeface="+mn-ea"/>
                <a:cs typeface="+mn-cs"/>
              </a:rPr>
              <a:t>TLU</a:t>
            </a:r>
            <a:endParaRPr lang="zh-CN" altLang="en-US" sz="3600" dirty="0">
              <a:ea typeface="+mn-ea"/>
              <a:cs typeface="+mn-cs"/>
            </a:endParaRPr>
          </a:p>
        </p:txBody>
      </p:sp>
      <p:grpSp>
        <p:nvGrpSpPr>
          <p:cNvPr id="59" name="组合 58"/>
          <p:cNvGrpSpPr/>
          <p:nvPr/>
        </p:nvGrpSpPr>
        <p:grpSpPr>
          <a:xfrm>
            <a:off x="762000" y="2971800"/>
            <a:ext cx="7086600" cy="2362200"/>
            <a:chOff x="685800" y="3505200"/>
            <a:chExt cx="6096000" cy="2362200"/>
          </a:xfrm>
        </p:grpSpPr>
        <p:sp>
          <p:nvSpPr>
            <p:cNvPr id="35844" name="Rectangle 56"/>
            <p:cNvSpPr/>
            <p:nvPr/>
          </p:nvSpPr>
          <p:spPr>
            <a:xfrm>
              <a:off x="685800" y="3505200"/>
              <a:ext cx="6096000" cy="23622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5845" name="Rectangle 22"/>
            <p:cNvSpPr/>
            <p:nvPr/>
          </p:nvSpPr>
          <p:spPr>
            <a:xfrm>
              <a:off x="4116349" y="4347210"/>
              <a:ext cx="1449659" cy="1082584"/>
            </a:xfrm>
            <a:prstGeom prst="rect">
              <a:avLst/>
            </a:prstGeom>
            <a:noFill/>
            <a:ln w="9525" cap="flat" cmpd="sng">
              <a:solidFill>
                <a:schemeClr val="tx1"/>
              </a:solidFill>
              <a:prstDash val="solid"/>
              <a:miter/>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5846" name="Line 23"/>
            <p:cNvSpPr/>
            <p:nvPr/>
          </p:nvSpPr>
          <p:spPr>
            <a:xfrm>
              <a:off x="5566007" y="4828359"/>
              <a:ext cx="937012" cy="0"/>
            </a:xfrm>
            <a:prstGeom prst="line">
              <a:avLst/>
            </a:prstGeom>
            <a:ln w="9525" cap="flat" cmpd="sng">
              <a:solidFill>
                <a:schemeClr val="tx1"/>
              </a:solidFill>
              <a:prstDash val="solid"/>
              <a:round/>
              <a:headEnd type="none" w="med" len="med"/>
              <a:tailEnd type="triangle" w="med" len="med"/>
            </a:ln>
          </p:spPr>
        </p:sp>
        <p:sp>
          <p:nvSpPr>
            <p:cNvPr id="35847" name="Text Box 24"/>
            <p:cNvSpPr txBox="1"/>
            <p:nvPr/>
          </p:nvSpPr>
          <p:spPr>
            <a:xfrm>
              <a:off x="6332654" y="4910092"/>
              <a:ext cx="267939" cy="343898"/>
            </a:xfrm>
            <a:prstGeom prst="rect">
              <a:avLst/>
            </a:prstGeom>
            <a:noFill/>
            <a:ln w="9525">
              <a:noFill/>
            </a:ln>
          </p:spPr>
          <p:txBody>
            <a:bodyPr wrap="none" anchor="t">
              <a:spAutoFit/>
            </a:bodyPr>
            <a:lstStyle/>
            <a:p>
              <a:r>
                <a:rPr lang="en-US" altLang="zh-TW" b="1" i="1" dirty="0">
                  <a:solidFill>
                    <a:srgbClr val="000000"/>
                  </a:solidFill>
                  <a:latin typeface="Times New Roman" panose="02020603050405020304" pitchFamily="18" charset="0"/>
                  <a:ea typeface="PMingLiU" pitchFamily="18" charset="-120"/>
                </a:rPr>
                <a:t>y</a:t>
              </a:r>
              <a:endParaRPr lang="en-US" altLang="zh-TW" b="1" dirty="0">
                <a:solidFill>
                  <a:srgbClr val="000000"/>
                </a:solidFill>
                <a:latin typeface="Times New Roman" panose="02020603050405020304" pitchFamily="18" charset="0"/>
                <a:ea typeface="PMingLiU" pitchFamily="18" charset="-120"/>
              </a:endParaRPr>
            </a:p>
          </p:txBody>
        </p:sp>
        <p:sp>
          <p:nvSpPr>
            <p:cNvPr id="35848" name="Line 25"/>
            <p:cNvSpPr/>
            <p:nvPr/>
          </p:nvSpPr>
          <p:spPr>
            <a:xfrm>
              <a:off x="4371898" y="4908550"/>
              <a:ext cx="1108927" cy="0"/>
            </a:xfrm>
            <a:prstGeom prst="line">
              <a:avLst/>
            </a:prstGeom>
            <a:ln w="9525" cap="flat" cmpd="sng">
              <a:solidFill>
                <a:schemeClr val="tx1"/>
              </a:solidFill>
              <a:prstDash val="solid"/>
              <a:round/>
              <a:headEnd type="none" w="med" len="med"/>
              <a:tailEnd type="triangle" w="med" len="med"/>
            </a:ln>
          </p:spPr>
        </p:sp>
        <p:sp>
          <p:nvSpPr>
            <p:cNvPr id="35849" name="Line 26"/>
            <p:cNvSpPr/>
            <p:nvPr/>
          </p:nvSpPr>
          <p:spPr>
            <a:xfrm flipH="1" flipV="1">
              <a:off x="4776129" y="4427401"/>
              <a:ext cx="7744" cy="854347"/>
            </a:xfrm>
            <a:prstGeom prst="line">
              <a:avLst/>
            </a:prstGeom>
            <a:ln w="9525" cap="flat" cmpd="sng">
              <a:solidFill>
                <a:schemeClr val="tx1"/>
              </a:solidFill>
              <a:prstDash val="solid"/>
              <a:round/>
              <a:headEnd type="none" w="med" len="med"/>
              <a:tailEnd type="triangle" w="med" len="med"/>
            </a:ln>
          </p:spPr>
        </p:sp>
        <p:sp>
          <p:nvSpPr>
            <p:cNvPr id="35850" name="Text Box 27"/>
            <p:cNvSpPr txBox="1"/>
            <p:nvPr/>
          </p:nvSpPr>
          <p:spPr>
            <a:xfrm>
              <a:off x="4433849" y="4428944"/>
              <a:ext cx="263293" cy="300718"/>
            </a:xfrm>
            <a:prstGeom prst="rect">
              <a:avLst/>
            </a:prstGeom>
            <a:noFill/>
            <a:ln w="9525">
              <a:noFill/>
            </a:ln>
          </p:spPr>
          <p:txBody>
            <a:bodyPr wrap="none" anchor="t">
              <a:spAutoFit/>
            </a:bodyPr>
            <a:lstStyle/>
            <a:p>
              <a:r>
                <a:rPr lang="en-US" altLang="zh-TW" sz="1500" b="1" dirty="0">
                  <a:solidFill>
                    <a:srgbClr val="000000"/>
                  </a:solidFill>
                  <a:latin typeface="Times New Roman" panose="02020603050405020304" pitchFamily="18" charset="0"/>
                  <a:ea typeface="PMingLiU" pitchFamily="18" charset="-120"/>
                </a:rPr>
                <a:t>1</a:t>
              </a:r>
            </a:p>
          </p:txBody>
        </p:sp>
        <p:sp>
          <p:nvSpPr>
            <p:cNvPr id="35851" name="Line 30"/>
            <p:cNvSpPr/>
            <p:nvPr/>
          </p:nvSpPr>
          <p:spPr>
            <a:xfrm>
              <a:off x="4783873" y="4669518"/>
              <a:ext cx="0" cy="239032"/>
            </a:xfrm>
            <a:prstGeom prst="line">
              <a:avLst/>
            </a:prstGeom>
            <a:ln w="28575" cap="flat" cmpd="sng">
              <a:solidFill>
                <a:schemeClr val="tx1"/>
              </a:solidFill>
              <a:prstDash val="solid"/>
              <a:round/>
              <a:headEnd type="none" w="med" len="med"/>
              <a:tailEnd type="none" w="med" len="med"/>
            </a:ln>
          </p:spPr>
        </p:sp>
        <p:sp>
          <p:nvSpPr>
            <p:cNvPr id="35852" name="Line 31"/>
            <p:cNvSpPr/>
            <p:nvPr/>
          </p:nvSpPr>
          <p:spPr>
            <a:xfrm>
              <a:off x="4783873" y="4669518"/>
              <a:ext cx="511098" cy="0"/>
            </a:xfrm>
            <a:prstGeom prst="line">
              <a:avLst/>
            </a:prstGeom>
            <a:ln w="28575" cap="flat" cmpd="sng">
              <a:solidFill>
                <a:schemeClr val="tx1"/>
              </a:solidFill>
              <a:prstDash val="solid"/>
              <a:round/>
              <a:headEnd type="none" w="med" len="med"/>
              <a:tailEnd type="none" w="med" len="med"/>
            </a:ln>
          </p:spPr>
        </p:sp>
        <p:sp>
          <p:nvSpPr>
            <p:cNvPr id="35853" name="Line 32"/>
            <p:cNvSpPr/>
            <p:nvPr/>
          </p:nvSpPr>
          <p:spPr>
            <a:xfrm>
              <a:off x="4689398" y="4669518"/>
              <a:ext cx="170366" cy="0"/>
            </a:xfrm>
            <a:prstGeom prst="line">
              <a:avLst/>
            </a:prstGeom>
            <a:ln w="9525" cap="flat" cmpd="sng">
              <a:solidFill>
                <a:schemeClr val="tx1"/>
              </a:solidFill>
              <a:prstDash val="solid"/>
              <a:round/>
              <a:headEnd type="none" w="med" len="med"/>
              <a:tailEnd type="none" w="med" len="med"/>
            </a:ln>
          </p:spPr>
        </p:sp>
        <p:sp>
          <p:nvSpPr>
            <p:cNvPr id="35854" name="Rectangle 34"/>
            <p:cNvSpPr/>
            <p:nvPr/>
          </p:nvSpPr>
          <p:spPr>
            <a:xfrm>
              <a:off x="1412178" y="4297861"/>
              <a:ext cx="531232" cy="334645"/>
            </a:xfrm>
            <a:prstGeom prst="rect">
              <a:avLst/>
            </a:prstGeom>
            <a:noFill/>
            <a:ln w="9525">
              <a:noFill/>
            </a:ln>
          </p:spPr>
          <p:txBody>
            <a:bodyPr anchor="t"/>
            <a:lstStyle/>
            <a:p>
              <a:pPr algn="just"/>
              <a:r>
                <a:rPr lang="en-US" altLang="zh-CN" b="1" i="1" dirty="0">
                  <a:solidFill>
                    <a:srgbClr val="000000"/>
                  </a:solidFill>
                  <a:latin typeface="Times New Roman" panose="02020603050405020304" pitchFamily="18" charset="0"/>
                  <a:ea typeface="宋体" panose="02010600030101010101" pitchFamily="2" charset="-122"/>
                </a:rPr>
                <a:t>w</a:t>
              </a:r>
              <a:r>
                <a:rPr lang="en-US" altLang="zh-CN" b="1" i="1" baseline="-25000" dirty="0">
                  <a:solidFill>
                    <a:srgbClr val="000000"/>
                  </a:solidFill>
                  <a:latin typeface="Times New Roman" panose="02020603050405020304" pitchFamily="18" charset="0"/>
                  <a:ea typeface="宋体" panose="02010600030101010101" pitchFamily="2" charset="-122"/>
                </a:rPr>
                <a:t>j</a:t>
              </a:r>
              <a:r>
                <a:rPr lang="en-US" altLang="zh-CN" b="1" baseline="-25000" dirty="0">
                  <a:solidFill>
                    <a:srgbClr val="000000"/>
                  </a:solidFill>
                  <a:latin typeface="Times New Roman" panose="02020603050405020304" pitchFamily="18" charset="0"/>
                  <a:ea typeface="宋体" panose="02010600030101010101" pitchFamily="2" charset="-122"/>
                </a:rPr>
                <a:t>2</a:t>
              </a:r>
              <a:endParaRPr lang="en-US" altLang="zh-CN" b="1" dirty="0">
                <a:solidFill>
                  <a:srgbClr val="000000"/>
                </a:solidFill>
                <a:latin typeface="Arial" panose="020B0604020202020204" pitchFamily="34" charset="0"/>
                <a:ea typeface="宋体" panose="02010600030101010101" pitchFamily="2" charset="-122"/>
              </a:endParaRPr>
            </a:p>
          </p:txBody>
        </p:sp>
        <p:sp>
          <p:nvSpPr>
            <p:cNvPr id="35855" name="Text Box 35"/>
            <p:cNvSpPr txBox="1"/>
            <p:nvPr/>
          </p:nvSpPr>
          <p:spPr>
            <a:xfrm>
              <a:off x="1731227" y="3664041"/>
              <a:ext cx="394939" cy="331561"/>
            </a:xfrm>
            <a:prstGeom prst="rect">
              <a:avLst/>
            </a:prstGeom>
            <a:noFill/>
            <a:ln w="9525">
              <a:noFill/>
            </a:ln>
          </p:spPr>
          <p:txBody>
            <a:bodyPr anchor="t"/>
            <a:lstStyle/>
            <a:p>
              <a:endParaRPr lang="zh-CN" altLang="en-US" b="1" dirty="0">
                <a:solidFill>
                  <a:srgbClr val="000000"/>
                </a:solidFill>
                <a:latin typeface="Arial" panose="020B0604020202020204" pitchFamily="34" charset="0"/>
                <a:ea typeface="宋体" panose="02010600030101010101" pitchFamily="2" charset="-122"/>
              </a:endParaRPr>
            </a:p>
          </p:txBody>
        </p:sp>
        <p:sp>
          <p:nvSpPr>
            <p:cNvPr id="35856" name="Line 36"/>
            <p:cNvSpPr/>
            <p:nvPr/>
          </p:nvSpPr>
          <p:spPr>
            <a:xfrm>
              <a:off x="1375007" y="4217670"/>
              <a:ext cx="930817" cy="402499"/>
            </a:xfrm>
            <a:prstGeom prst="line">
              <a:avLst/>
            </a:prstGeom>
            <a:ln w="9525" cap="flat" cmpd="sng">
              <a:solidFill>
                <a:srgbClr val="000000"/>
              </a:solidFill>
              <a:prstDash val="solid"/>
              <a:round/>
              <a:headEnd type="none" w="med" len="med"/>
              <a:tailEnd type="triangle" w="med" len="med"/>
            </a:ln>
          </p:spPr>
        </p:sp>
        <p:sp>
          <p:nvSpPr>
            <p:cNvPr id="35857" name="Line 37"/>
            <p:cNvSpPr/>
            <p:nvPr/>
          </p:nvSpPr>
          <p:spPr>
            <a:xfrm rot="-1200000">
              <a:off x="1477227" y="5326471"/>
              <a:ext cx="930817" cy="0"/>
            </a:xfrm>
            <a:prstGeom prst="line">
              <a:avLst/>
            </a:prstGeom>
            <a:ln w="9525" cap="flat" cmpd="sng">
              <a:solidFill>
                <a:srgbClr val="000000"/>
              </a:solidFill>
              <a:prstDash val="solid"/>
              <a:round/>
              <a:headEnd type="none" w="med" len="med"/>
              <a:tailEnd type="triangle" w="med" len="med"/>
            </a:ln>
          </p:spPr>
        </p:sp>
        <p:sp>
          <p:nvSpPr>
            <p:cNvPr id="35858" name="Line 38"/>
            <p:cNvSpPr/>
            <p:nvPr/>
          </p:nvSpPr>
          <p:spPr>
            <a:xfrm>
              <a:off x="1313056" y="4704987"/>
              <a:ext cx="884354" cy="0"/>
            </a:xfrm>
            <a:prstGeom prst="line">
              <a:avLst/>
            </a:prstGeom>
            <a:ln w="9525" cap="flat" cmpd="sng">
              <a:solidFill>
                <a:srgbClr val="000000"/>
              </a:solidFill>
              <a:prstDash val="solid"/>
              <a:round/>
              <a:headEnd type="none" w="med" len="med"/>
              <a:tailEnd type="triangle" w="med" len="med"/>
            </a:ln>
          </p:spPr>
        </p:sp>
        <p:sp>
          <p:nvSpPr>
            <p:cNvPr id="35859" name="Rectangle 39"/>
            <p:cNvSpPr/>
            <p:nvPr/>
          </p:nvSpPr>
          <p:spPr>
            <a:xfrm>
              <a:off x="1472580" y="3966301"/>
              <a:ext cx="531232" cy="331561"/>
            </a:xfrm>
            <a:prstGeom prst="rect">
              <a:avLst/>
            </a:prstGeom>
            <a:noFill/>
            <a:ln w="9525">
              <a:noFill/>
            </a:ln>
          </p:spPr>
          <p:txBody>
            <a:bodyPr anchor="t"/>
            <a:lstStyle/>
            <a:p>
              <a:pPr algn="just"/>
              <a:r>
                <a:rPr lang="en-US" altLang="zh-CN" b="1" i="1" dirty="0">
                  <a:solidFill>
                    <a:srgbClr val="000000"/>
                  </a:solidFill>
                  <a:latin typeface="Times New Roman" panose="02020603050405020304" pitchFamily="18" charset="0"/>
                  <a:ea typeface="宋体" panose="02010600030101010101" pitchFamily="2" charset="-122"/>
                </a:rPr>
                <a:t>w</a:t>
              </a:r>
              <a:r>
                <a:rPr lang="en-US" altLang="zh-CN" b="1" baseline="-25000" dirty="0">
                  <a:solidFill>
                    <a:srgbClr val="000000"/>
                  </a:solidFill>
                  <a:latin typeface="Times New Roman" panose="02020603050405020304" pitchFamily="18" charset="0"/>
                  <a:ea typeface="宋体" panose="02010600030101010101" pitchFamily="2" charset="-122"/>
                </a:rPr>
                <a:t>1</a:t>
              </a:r>
              <a:endParaRPr lang="en-US" altLang="zh-CN" b="1" dirty="0">
                <a:solidFill>
                  <a:srgbClr val="000000"/>
                </a:solidFill>
                <a:latin typeface="Arial" panose="020B0604020202020204" pitchFamily="34" charset="0"/>
                <a:ea typeface="宋体" panose="02010600030101010101" pitchFamily="2" charset="-122"/>
              </a:endParaRPr>
            </a:p>
          </p:txBody>
        </p:sp>
        <p:sp>
          <p:nvSpPr>
            <p:cNvPr id="35860" name="Oval 40"/>
            <p:cNvSpPr/>
            <p:nvPr/>
          </p:nvSpPr>
          <p:spPr>
            <a:xfrm>
              <a:off x="2242324" y="4330246"/>
              <a:ext cx="1062463" cy="1022441"/>
            </a:xfrm>
            <a:prstGeom prst="ellipse">
              <a:avLst/>
            </a:prstGeom>
            <a:noFill/>
            <a:ln w="9525" cap="flat" cmpd="sng">
              <a:solidFill>
                <a:srgbClr val="000000"/>
              </a:solidFill>
              <a:prstDash val="solid"/>
              <a:round/>
              <a:headEnd type="none" w="med" len="med"/>
              <a:tailEnd type="none" w="med" len="med"/>
            </a:ln>
          </p:spPr>
          <p:txBody>
            <a:bodyPr anchor="t"/>
            <a:lstStyle/>
            <a:p>
              <a:endParaRPr lang="zh-CN" altLang="en-US" b="1" dirty="0">
                <a:solidFill>
                  <a:srgbClr val="000000"/>
                </a:solidFill>
                <a:latin typeface="Arial" panose="020B0604020202020204" pitchFamily="34" charset="0"/>
                <a:ea typeface="宋体" panose="02010600030101010101" pitchFamily="2" charset="-122"/>
              </a:endParaRPr>
            </a:p>
          </p:txBody>
        </p:sp>
        <p:sp>
          <p:nvSpPr>
            <p:cNvPr id="35861" name="Line 41"/>
            <p:cNvSpPr/>
            <p:nvPr/>
          </p:nvSpPr>
          <p:spPr>
            <a:xfrm>
              <a:off x="1498910" y="3776617"/>
              <a:ext cx="930817" cy="663121"/>
            </a:xfrm>
            <a:prstGeom prst="line">
              <a:avLst/>
            </a:prstGeom>
            <a:ln w="9525" cap="flat" cmpd="sng">
              <a:solidFill>
                <a:srgbClr val="000000"/>
              </a:solidFill>
              <a:prstDash val="solid"/>
              <a:round/>
              <a:headEnd type="none" w="med" len="med"/>
              <a:tailEnd type="triangle" w="med" len="med"/>
            </a:ln>
          </p:spPr>
        </p:sp>
        <p:sp>
          <p:nvSpPr>
            <p:cNvPr id="35862" name="Line 42"/>
            <p:cNvSpPr/>
            <p:nvPr/>
          </p:nvSpPr>
          <p:spPr>
            <a:xfrm>
              <a:off x="3307885" y="4863828"/>
              <a:ext cx="797622" cy="1542"/>
            </a:xfrm>
            <a:prstGeom prst="line">
              <a:avLst/>
            </a:prstGeom>
            <a:ln w="9525" cap="flat" cmpd="sng">
              <a:solidFill>
                <a:srgbClr val="000000"/>
              </a:solidFill>
              <a:prstDash val="solid"/>
              <a:round/>
              <a:headEnd type="none" w="med" len="med"/>
              <a:tailEnd type="triangle" w="med" len="med"/>
            </a:ln>
          </p:spPr>
        </p:sp>
        <p:sp>
          <p:nvSpPr>
            <p:cNvPr id="35863" name="Rectangle 43"/>
            <p:cNvSpPr/>
            <p:nvPr/>
          </p:nvSpPr>
          <p:spPr>
            <a:xfrm>
              <a:off x="2618678" y="4615543"/>
              <a:ext cx="396488" cy="442595"/>
            </a:xfrm>
            <a:prstGeom prst="rect">
              <a:avLst/>
            </a:prstGeom>
            <a:noFill/>
            <a:ln w="9525">
              <a:noFill/>
            </a:ln>
          </p:spPr>
          <p:txBody>
            <a:bodyPr anchor="t"/>
            <a:lstStyle/>
            <a:p>
              <a:pPr algn="just"/>
              <a:r>
                <a:rPr lang="zh-CN" altLang="en-US" b="1" dirty="0">
                  <a:solidFill>
                    <a:srgbClr val="000000"/>
                  </a:solidFill>
                  <a:latin typeface="宋体" panose="02010600030101010101" pitchFamily="2" charset="-122"/>
                  <a:ea typeface="宋体" panose="02010600030101010101" pitchFamily="2" charset="-122"/>
                </a:rPr>
                <a:t>∑</a:t>
              </a:r>
              <a:endParaRPr lang="zh-CN" altLang="en-US" b="1" dirty="0">
                <a:solidFill>
                  <a:srgbClr val="000000"/>
                </a:solidFill>
                <a:latin typeface="Arial" panose="020B0604020202020204" pitchFamily="34" charset="0"/>
                <a:ea typeface="宋体" panose="02010600030101010101" pitchFamily="2" charset="-122"/>
              </a:endParaRPr>
            </a:p>
          </p:txBody>
        </p:sp>
        <p:sp>
          <p:nvSpPr>
            <p:cNvPr id="35864" name="Rectangle 45"/>
            <p:cNvSpPr/>
            <p:nvPr/>
          </p:nvSpPr>
          <p:spPr>
            <a:xfrm>
              <a:off x="908824" y="3995601"/>
              <a:ext cx="432110" cy="382451"/>
            </a:xfrm>
            <a:prstGeom prst="rect">
              <a:avLst/>
            </a:prstGeom>
            <a:noFill/>
            <a:ln w="9525">
              <a:noFill/>
            </a:ln>
          </p:spPr>
          <p:txBody>
            <a:bodyPr anchor="t"/>
            <a:lstStyle/>
            <a:p>
              <a:pPr algn="just"/>
              <a:r>
                <a:rPr lang="en-US" altLang="zh-CN" b="1" i="1" dirty="0">
                  <a:solidFill>
                    <a:srgbClr val="000000"/>
                  </a:solidFill>
                  <a:latin typeface="Times New Roman" panose="02020603050405020304" pitchFamily="18" charset="0"/>
                  <a:ea typeface="宋体" panose="02010600030101010101" pitchFamily="2" charset="-122"/>
                </a:rPr>
                <a:t>x</a:t>
              </a:r>
              <a:r>
                <a:rPr lang="en-US" altLang="zh-CN" b="1" baseline="-25000" dirty="0">
                  <a:solidFill>
                    <a:srgbClr val="000000"/>
                  </a:solidFill>
                  <a:latin typeface="Times New Roman" panose="02020603050405020304" pitchFamily="18" charset="0"/>
                  <a:ea typeface="宋体" panose="02010600030101010101" pitchFamily="2" charset="-122"/>
                </a:rPr>
                <a:t>1</a:t>
              </a:r>
              <a:endParaRPr lang="en-US" altLang="zh-CN" b="1" dirty="0">
                <a:solidFill>
                  <a:srgbClr val="000000"/>
                </a:solidFill>
                <a:latin typeface="Arial" panose="020B0604020202020204" pitchFamily="34" charset="0"/>
                <a:ea typeface="宋体" panose="02010600030101010101" pitchFamily="2" charset="-122"/>
              </a:endParaRPr>
            </a:p>
          </p:txBody>
        </p:sp>
        <p:sp>
          <p:nvSpPr>
            <p:cNvPr id="35865" name="Rectangle 46"/>
            <p:cNvSpPr/>
            <p:nvPr/>
          </p:nvSpPr>
          <p:spPr>
            <a:xfrm>
              <a:off x="930507" y="4536894"/>
              <a:ext cx="622610" cy="379367"/>
            </a:xfrm>
            <a:prstGeom prst="rect">
              <a:avLst/>
            </a:prstGeom>
            <a:noFill/>
            <a:ln w="9525">
              <a:noFill/>
            </a:ln>
          </p:spPr>
          <p:txBody>
            <a:bodyPr anchor="t"/>
            <a:lstStyle/>
            <a:p>
              <a:pPr algn="just"/>
              <a:r>
                <a:rPr lang="en-US" altLang="zh-CN" b="1" i="1" dirty="0">
                  <a:solidFill>
                    <a:srgbClr val="000000"/>
                  </a:solidFill>
                  <a:latin typeface="Times New Roman" panose="02020603050405020304" pitchFamily="18" charset="0"/>
                  <a:ea typeface="宋体" panose="02010600030101010101" pitchFamily="2" charset="-122"/>
                </a:rPr>
                <a:t>x</a:t>
              </a:r>
              <a:r>
                <a:rPr lang="en-US" altLang="zh-CN" b="1" baseline="-25000" dirty="0">
                  <a:solidFill>
                    <a:srgbClr val="000000"/>
                  </a:solidFill>
                  <a:latin typeface="Times New Roman" panose="02020603050405020304" pitchFamily="18" charset="0"/>
                  <a:ea typeface="宋体" panose="02010600030101010101" pitchFamily="2" charset="-122"/>
                </a:rPr>
                <a:t>2</a:t>
              </a:r>
              <a:endParaRPr lang="en-US" altLang="zh-CN" b="1" dirty="0">
                <a:solidFill>
                  <a:srgbClr val="000000"/>
                </a:solidFill>
                <a:latin typeface="Arial" panose="020B0604020202020204" pitchFamily="34" charset="0"/>
                <a:ea typeface="宋体" panose="02010600030101010101" pitchFamily="2" charset="-122"/>
              </a:endParaRPr>
            </a:p>
          </p:txBody>
        </p:sp>
        <p:sp>
          <p:nvSpPr>
            <p:cNvPr id="35866" name="Rectangle 47"/>
            <p:cNvSpPr/>
            <p:nvPr/>
          </p:nvSpPr>
          <p:spPr>
            <a:xfrm>
              <a:off x="1015690" y="5326471"/>
              <a:ext cx="537427" cy="320766"/>
            </a:xfrm>
            <a:prstGeom prst="rect">
              <a:avLst/>
            </a:prstGeom>
            <a:noFill/>
            <a:ln w="9525">
              <a:noFill/>
            </a:ln>
          </p:spPr>
          <p:txBody>
            <a:bodyPr anchor="t"/>
            <a:lstStyle/>
            <a:p>
              <a:pPr algn="just"/>
              <a:r>
                <a:rPr lang="en-US" altLang="zh-CN" b="1" i="1" dirty="0">
                  <a:solidFill>
                    <a:srgbClr val="000000"/>
                  </a:solidFill>
                  <a:latin typeface="Times New Roman" panose="02020603050405020304" pitchFamily="18" charset="0"/>
                  <a:ea typeface="宋体" panose="02010600030101010101" pitchFamily="2" charset="-122"/>
                </a:rPr>
                <a:t>x</a:t>
              </a:r>
              <a:r>
                <a:rPr lang="en-US" altLang="zh-CN" b="1" i="1" baseline="-25000" dirty="0">
                  <a:solidFill>
                    <a:srgbClr val="000000"/>
                  </a:solidFill>
                  <a:latin typeface="Times New Roman" panose="02020603050405020304" pitchFamily="18" charset="0"/>
                  <a:ea typeface="宋体" panose="02010600030101010101" pitchFamily="2" charset="-122"/>
                </a:rPr>
                <a:t>n</a:t>
              </a:r>
              <a:endParaRPr lang="en-US" altLang="zh-CN" b="1" dirty="0">
                <a:solidFill>
                  <a:srgbClr val="000000"/>
                </a:solidFill>
                <a:latin typeface="Arial" panose="020B0604020202020204" pitchFamily="34" charset="0"/>
                <a:ea typeface="宋体" panose="02010600030101010101" pitchFamily="2" charset="-122"/>
              </a:endParaRPr>
            </a:p>
          </p:txBody>
        </p:sp>
        <p:sp>
          <p:nvSpPr>
            <p:cNvPr id="35867" name="Rectangle 48"/>
            <p:cNvSpPr/>
            <p:nvPr/>
          </p:nvSpPr>
          <p:spPr>
            <a:xfrm>
              <a:off x="1069898" y="3505200"/>
              <a:ext cx="625707" cy="431800"/>
            </a:xfrm>
            <a:prstGeom prst="rect">
              <a:avLst/>
            </a:prstGeom>
            <a:noFill/>
            <a:ln w="9525">
              <a:noFill/>
            </a:ln>
          </p:spPr>
          <p:txBody>
            <a:bodyPr anchor="t"/>
            <a:lstStyle/>
            <a:p>
              <a:pPr algn="just"/>
              <a:r>
                <a:rPr lang="en-US" altLang="zh-CN" b="1" i="1" dirty="0">
                  <a:solidFill>
                    <a:srgbClr val="000000"/>
                  </a:solidFill>
                  <a:latin typeface="Times New Roman" panose="02020603050405020304" pitchFamily="18" charset="0"/>
                  <a:ea typeface="宋体" panose="02010600030101010101" pitchFamily="2" charset="-122"/>
                </a:rPr>
                <a:t>x</a:t>
              </a:r>
              <a:r>
                <a:rPr lang="en-US" altLang="zh-CN" b="1" baseline="-25000" dirty="0">
                  <a:solidFill>
                    <a:srgbClr val="000000"/>
                  </a:solidFill>
                  <a:latin typeface="Times New Roman" panose="02020603050405020304" pitchFamily="18" charset="0"/>
                  <a:ea typeface="宋体" panose="02010600030101010101" pitchFamily="2" charset="-122"/>
                </a:rPr>
                <a:t>0=1</a:t>
              </a:r>
            </a:p>
          </p:txBody>
        </p:sp>
        <p:sp>
          <p:nvSpPr>
            <p:cNvPr id="35868" name="Rectangle 49"/>
            <p:cNvSpPr/>
            <p:nvPr/>
          </p:nvSpPr>
          <p:spPr>
            <a:xfrm>
              <a:off x="1472580" y="5394325"/>
              <a:ext cx="531232" cy="331561"/>
            </a:xfrm>
            <a:prstGeom prst="rect">
              <a:avLst/>
            </a:prstGeom>
            <a:noFill/>
            <a:ln w="9525">
              <a:noFill/>
            </a:ln>
          </p:spPr>
          <p:txBody>
            <a:bodyPr anchor="t"/>
            <a:lstStyle/>
            <a:p>
              <a:pPr algn="just"/>
              <a:r>
                <a:rPr lang="en-US" altLang="zh-CN" b="1" i="1" dirty="0">
                  <a:solidFill>
                    <a:srgbClr val="000000"/>
                  </a:solidFill>
                  <a:latin typeface="Times New Roman" panose="02020603050405020304" pitchFamily="18" charset="0"/>
                  <a:ea typeface="宋体" panose="02010600030101010101" pitchFamily="2" charset="-122"/>
                </a:rPr>
                <a:t>w</a:t>
              </a:r>
              <a:r>
                <a:rPr lang="en-US" altLang="zh-CN" b="1" i="1" baseline="-25000" dirty="0">
                  <a:solidFill>
                    <a:srgbClr val="000000"/>
                  </a:solidFill>
                  <a:latin typeface="Times New Roman" panose="02020603050405020304" pitchFamily="18" charset="0"/>
                  <a:ea typeface="宋体" panose="02010600030101010101" pitchFamily="2" charset="-122"/>
                </a:rPr>
                <a:t>jn</a:t>
              </a:r>
              <a:endParaRPr lang="en-US" altLang="zh-CN" b="1" dirty="0">
                <a:solidFill>
                  <a:srgbClr val="000000"/>
                </a:solidFill>
                <a:latin typeface="Arial" panose="020B0604020202020204" pitchFamily="34" charset="0"/>
                <a:ea typeface="宋体" panose="02010600030101010101" pitchFamily="2" charset="-122"/>
              </a:endParaRPr>
            </a:p>
          </p:txBody>
        </p:sp>
        <p:sp>
          <p:nvSpPr>
            <p:cNvPr id="35869" name="Rectangle 50"/>
            <p:cNvSpPr/>
            <p:nvPr/>
          </p:nvSpPr>
          <p:spPr>
            <a:xfrm>
              <a:off x="3564983" y="4456702"/>
              <a:ext cx="532780" cy="333103"/>
            </a:xfrm>
            <a:prstGeom prst="rect">
              <a:avLst/>
            </a:prstGeom>
            <a:noFill/>
            <a:ln w="9525">
              <a:noFill/>
            </a:ln>
          </p:spPr>
          <p:txBody>
            <a:bodyPr anchor="t"/>
            <a:lstStyle/>
            <a:p>
              <a:pPr algn="just"/>
              <a:r>
                <a:rPr lang="en-US" altLang="zh-CN" b="1" i="1" dirty="0">
                  <a:solidFill>
                    <a:srgbClr val="000000"/>
                  </a:solidFill>
                  <a:latin typeface="Times New Roman" panose="02020603050405020304" pitchFamily="18" charset="0"/>
                  <a:ea typeface="宋体" panose="02010600030101010101" pitchFamily="2" charset="-122"/>
                </a:rPr>
                <a:t>y</a:t>
              </a:r>
              <a:r>
                <a:rPr lang="en-US" altLang="zh-CN" b="1" i="1" baseline="-25000" dirty="0">
                  <a:solidFill>
                    <a:srgbClr val="000000"/>
                  </a:solidFill>
                  <a:latin typeface="Times New Roman" panose="02020603050405020304" pitchFamily="18" charset="0"/>
                  <a:ea typeface="宋体" panose="02010600030101010101" pitchFamily="2" charset="-122"/>
                </a:rPr>
                <a:t>in</a:t>
              </a:r>
            </a:p>
          </p:txBody>
        </p:sp>
        <p:sp>
          <p:nvSpPr>
            <p:cNvPr id="35870" name="Rectangle 51"/>
            <p:cNvSpPr/>
            <p:nvPr/>
          </p:nvSpPr>
          <p:spPr>
            <a:xfrm>
              <a:off x="1446251" y="4964067"/>
              <a:ext cx="219927" cy="362404"/>
            </a:xfrm>
            <a:prstGeom prst="rect">
              <a:avLst/>
            </a:prstGeom>
            <a:noFill/>
            <a:ln w="9525">
              <a:noFill/>
            </a:ln>
          </p:spPr>
          <p:txBody>
            <a:bodyPr anchor="t"/>
            <a:lstStyle/>
            <a:p>
              <a:pPr algn="just">
                <a:lnSpc>
                  <a:spcPct val="64000"/>
                </a:lnSpc>
              </a:pPr>
              <a:r>
                <a:rPr lang="zh-CN" altLang="en-US" b="1" dirty="0">
                  <a:solidFill>
                    <a:srgbClr val="000000"/>
                  </a:solidFill>
                  <a:latin typeface="宋体" panose="02010600030101010101" pitchFamily="2" charset="-122"/>
                  <a:ea typeface="宋体" panose="02010600030101010101" pitchFamily="2" charset="-122"/>
                </a:rPr>
                <a:t>：：</a:t>
              </a:r>
              <a:endParaRPr lang="zh-CN" altLang="en-US" b="1" dirty="0">
                <a:solidFill>
                  <a:srgbClr val="000000"/>
                </a:solidFill>
                <a:latin typeface="Times New Roman" panose="02020603050405020304" pitchFamily="18" charset="0"/>
                <a:ea typeface="宋体" panose="02010600030101010101" pitchFamily="2" charset="-122"/>
              </a:endParaRPr>
            </a:p>
            <a:p>
              <a:endParaRPr lang="zh-CN" altLang="en-US" b="1" dirty="0">
                <a:solidFill>
                  <a:srgbClr val="000000"/>
                </a:solidFill>
                <a:latin typeface="Arial" panose="020B0604020202020204" pitchFamily="34" charset="0"/>
                <a:ea typeface="宋体" panose="02010600030101010101" pitchFamily="2" charset="-122"/>
              </a:endParaRPr>
            </a:p>
          </p:txBody>
        </p:sp>
        <p:sp>
          <p:nvSpPr>
            <p:cNvPr id="35871" name="Rectangle 53"/>
            <p:cNvSpPr/>
            <p:nvPr/>
          </p:nvSpPr>
          <p:spPr>
            <a:xfrm>
              <a:off x="1774593" y="3741148"/>
              <a:ext cx="388744" cy="343898"/>
            </a:xfrm>
            <a:prstGeom prst="rect">
              <a:avLst/>
            </a:prstGeom>
            <a:noFill/>
            <a:ln w="9525">
              <a:noFill/>
            </a:ln>
          </p:spPr>
          <p:txBody>
            <a:bodyPr wrap="none" lIns="91372" tIns="45686" rIns="91372" bIns="45686" anchor="t">
              <a:spAutoFit/>
            </a:bodyPr>
            <a:lstStyle/>
            <a:p>
              <a:r>
                <a:rPr lang="en-US" altLang="zh-CN" b="1" i="1" dirty="0">
                  <a:solidFill>
                    <a:srgbClr val="000000"/>
                  </a:solidFill>
                  <a:latin typeface="Times New Roman" panose="02020603050405020304" pitchFamily="18" charset="0"/>
                  <a:ea typeface="宋体" panose="02010600030101010101" pitchFamily="2" charset="-122"/>
                </a:rPr>
                <a:t>w</a:t>
              </a:r>
              <a:r>
                <a:rPr lang="en-US" altLang="zh-CN" b="1" baseline="-25000" dirty="0">
                  <a:solidFill>
                    <a:srgbClr val="000000"/>
                  </a:solidFill>
                  <a:latin typeface="Times New Roman" panose="02020603050405020304" pitchFamily="18" charset="0"/>
                  <a:ea typeface="宋体" panose="02010600030101010101" pitchFamily="2" charset="-122"/>
                </a:rPr>
                <a:t>0</a:t>
              </a:r>
            </a:p>
          </p:txBody>
        </p:sp>
        <p:sp>
          <p:nvSpPr>
            <p:cNvPr id="35872" name="Line 55"/>
            <p:cNvSpPr/>
            <p:nvPr/>
          </p:nvSpPr>
          <p:spPr>
            <a:xfrm>
              <a:off x="4263483" y="4921468"/>
              <a:ext cx="511098" cy="0"/>
            </a:xfrm>
            <a:prstGeom prst="line">
              <a:avLst/>
            </a:prstGeom>
            <a:ln w="28575" cap="flat" cmpd="sng">
              <a:solidFill>
                <a:schemeClr val="tx1"/>
              </a:solidFill>
              <a:prstDash val="solid"/>
              <a:round/>
              <a:headEnd type="none" w="med" len="med"/>
              <a:tailEnd type="none" w="med" len="med"/>
            </a:ln>
          </p:spPr>
        </p:sp>
      </p:grpSp>
      <p:grpSp>
        <p:nvGrpSpPr>
          <p:cNvPr id="62" name="组合 61"/>
          <p:cNvGrpSpPr/>
          <p:nvPr/>
        </p:nvGrpSpPr>
        <p:grpSpPr>
          <a:xfrm>
            <a:off x="228600" y="5486400"/>
            <a:ext cx="8610600" cy="965200"/>
            <a:chOff x="304800" y="5715000"/>
            <a:chExt cx="8610600" cy="965200"/>
          </a:xfrm>
        </p:grpSpPr>
        <p:sp>
          <p:nvSpPr>
            <p:cNvPr id="60" name="矩形 59"/>
            <p:cNvSpPr/>
            <p:nvPr/>
          </p:nvSpPr>
          <p:spPr>
            <a:xfrm>
              <a:off x="304800" y="5715000"/>
              <a:ext cx="86106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prstClr val="white"/>
                </a:solidFill>
                <a:effectLst/>
                <a:uLnTx/>
                <a:uFillTx/>
                <a:latin typeface="+mn-lt"/>
                <a:ea typeface="+mn-ea"/>
                <a:cs typeface="+mn-cs"/>
              </a:endParaRPr>
            </a:p>
          </p:txBody>
        </p:sp>
        <p:graphicFrame>
          <p:nvGraphicFramePr>
            <p:cNvPr id="35875" name="Object 61"/>
            <p:cNvGraphicFramePr>
              <a:graphicFrameLocks noChangeAspect="1"/>
            </p:cNvGraphicFramePr>
            <p:nvPr/>
          </p:nvGraphicFramePr>
          <p:xfrm>
            <a:off x="465138" y="5715000"/>
            <a:ext cx="8408987" cy="965200"/>
          </p:xfrm>
          <a:graphic>
            <a:graphicData uri="http://schemas.openxmlformats.org/presentationml/2006/ole">
              <mc:AlternateContent xmlns:mc="http://schemas.openxmlformats.org/markup-compatibility/2006">
                <mc:Choice xmlns:v="urn:schemas-microsoft-com:vml" Requires="v">
                  <p:oleObj spid="_x0000_s11279" r:id="rId3" imgW="4445000" imgH="457200" progId="Equation.3">
                    <p:embed/>
                  </p:oleObj>
                </mc:Choice>
                <mc:Fallback>
                  <p:oleObj r:id="rId3" imgW="4445000" imgH="457200" progId="Equation.3">
                    <p:embed/>
                    <p:pic>
                      <p:nvPicPr>
                        <p:cNvPr id="35875" name="Object 61"/>
                        <p:cNvPicPr/>
                        <p:nvPr/>
                      </p:nvPicPr>
                      <p:blipFill>
                        <a:blip r:embed="rId4"/>
                        <a:stretch>
                          <a:fillRect/>
                        </a:stretch>
                      </p:blipFill>
                      <p:spPr>
                        <a:xfrm>
                          <a:off x="465138" y="5715000"/>
                          <a:ext cx="8408987" cy="965200"/>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2873493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p:nvPr/>
        </p:nvSpPr>
        <p:spPr>
          <a:xfrm>
            <a:off x="3276600" y="2636838"/>
            <a:ext cx="3238500" cy="1016000"/>
          </a:xfrm>
          <a:prstGeom prst="rect">
            <a:avLst/>
          </a:prstGeom>
          <a:solidFill>
            <a:srgbClr val="FFFFCC"/>
          </a:solidFill>
          <a:ln w="9525" cap="flat" cmpd="sng">
            <a:solidFill>
              <a:srgbClr val="FFCC00"/>
            </a:solidFill>
            <a:prstDash val="solid"/>
            <a:miter/>
            <a:headEnd type="none" w="med" len="med"/>
            <a:tailEnd type="none" w="med" len="med"/>
          </a:ln>
        </p:spPr>
        <p:txBody>
          <a:bodyPr lIns="91372" tIns="45686" rIns="91372" bIns="45686" anchor="t">
            <a:spAutoFit/>
          </a:bodyPr>
          <a:lstStyle/>
          <a:p>
            <a:r>
              <a:rPr lang="zh-CN" altLang="en-US" sz="2000" dirty="0">
                <a:solidFill>
                  <a:srgbClr val="000000"/>
                </a:solidFill>
                <a:latin typeface="Times New Roman" panose="02020603050405020304" pitchFamily="18" charset="0"/>
                <a:ea typeface="黑体" panose="02010609060101010101" pitchFamily="49" charset="-122"/>
              </a:rPr>
              <a:t>当输入的</a:t>
            </a:r>
            <a:r>
              <a:rPr lang="en-US" altLang="zh-CN" sz="2000" dirty="0">
                <a:solidFill>
                  <a:srgbClr val="000000"/>
                </a:solidFill>
                <a:latin typeface="Times New Roman" panose="02020603050405020304" pitchFamily="18" charset="0"/>
                <a:ea typeface="黑体" panose="02010609060101010101" pitchFamily="49" charset="-122"/>
              </a:rPr>
              <a:t>x</a:t>
            </a:r>
            <a:r>
              <a:rPr lang="en-US" altLang="zh-CN" sz="2000" baseline="-25000" dirty="0">
                <a:solidFill>
                  <a:srgbClr val="000000"/>
                </a:solidFill>
                <a:latin typeface="Times New Roman" panose="02020603050405020304" pitchFamily="18" charset="0"/>
                <a:ea typeface="黑体" panose="02010609060101010101" pitchFamily="49" charset="-122"/>
              </a:rPr>
              <a:t>1</a:t>
            </a:r>
            <a:r>
              <a:rPr lang="zh-CN" altLang="en-US" sz="2000" dirty="0">
                <a:solidFill>
                  <a:srgbClr val="000000"/>
                </a:solidFill>
                <a:latin typeface="Times New Roman" panose="02020603050405020304" pitchFamily="18" charset="0"/>
                <a:ea typeface="黑体" panose="02010609060101010101" pitchFamily="49" charset="-122"/>
              </a:rPr>
              <a:t>和</a:t>
            </a:r>
            <a:r>
              <a:rPr lang="en-US" altLang="zh-CN" sz="2000" dirty="0">
                <a:solidFill>
                  <a:srgbClr val="000000"/>
                </a:solidFill>
                <a:latin typeface="Times New Roman" panose="02020603050405020304" pitchFamily="18" charset="0"/>
                <a:ea typeface="黑体" panose="02010609060101010101" pitchFamily="49" charset="-122"/>
              </a:rPr>
              <a:t>x</a:t>
            </a:r>
            <a:r>
              <a:rPr lang="en-US" altLang="zh-CN" sz="2000" baseline="-25000" dirty="0">
                <a:solidFill>
                  <a:srgbClr val="000000"/>
                </a:solidFill>
                <a:latin typeface="Times New Roman" panose="02020603050405020304" pitchFamily="18" charset="0"/>
                <a:ea typeface="黑体" panose="02010609060101010101" pitchFamily="49" charset="-122"/>
              </a:rPr>
              <a:t>2</a:t>
            </a:r>
            <a:r>
              <a:rPr lang="zh-CN" altLang="en-US" sz="2000" dirty="0">
                <a:solidFill>
                  <a:srgbClr val="000000"/>
                </a:solidFill>
                <a:latin typeface="Times New Roman" panose="02020603050405020304" pitchFamily="18" charset="0"/>
                <a:ea typeface="黑体" panose="02010609060101010101" pitchFamily="49" charset="-122"/>
              </a:rPr>
              <a:t>位于直线上或上方时</a:t>
            </a:r>
            <a:r>
              <a:rPr lang="en-US" altLang="zh-CN" sz="2000" dirty="0">
                <a:solidFill>
                  <a:srgbClr val="000000"/>
                </a:solidFill>
                <a:latin typeface="Times New Roman" panose="02020603050405020304" pitchFamily="18" charset="0"/>
                <a:ea typeface="黑体" panose="02010609060101010101" pitchFamily="49" charset="-122"/>
              </a:rPr>
              <a:t>, w</a:t>
            </a:r>
            <a:r>
              <a:rPr lang="en-US" altLang="zh-CN" sz="2000" baseline="-25000" dirty="0">
                <a:solidFill>
                  <a:srgbClr val="000000"/>
                </a:solidFill>
                <a:latin typeface="Times New Roman" panose="02020603050405020304" pitchFamily="18" charset="0"/>
                <a:ea typeface="黑体" panose="02010609060101010101" pitchFamily="49" charset="-122"/>
              </a:rPr>
              <a:t>1</a:t>
            </a:r>
            <a:r>
              <a:rPr lang="en-US" altLang="zh-CN" sz="2000" dirty="0">
                <a:solidFill>
                  <a:srgbClr val="000000"/>
                </a:solidFill>
                <a:latin typeface="Times New Roman" panose="02020603050405020304" pitchFamily="18" charset="0"/>
                <a:ea typeface="黑体" panose="02010609060101010101" pitchFamily="49" charset="-122"/>
              </a:rPr>
              <a:t>x</a:t>
            </a:r>
            <a:r>
              <a:rPr lang="en-US" altLang="zh-CN" sz="2000" baseline="-25000" dirty="0">
                <a:solidFill>
                  <a:srgbClr val="000000"/>
                </a:solidFill>
                <a:latin typeface="Times New Roman" panose="02020603050405020304" pitchFamily="18" charset="0"/>
                <a:ea typeface="黑体" panose="02010609060101010101" pitchFamily="49" charset="-122"/>
              </a:rPr>
              <a:t>1</a:t>
            </a:r>
            <a:r>
              <a:rPr lang="en-US" altLang="zh-CN" sz="2000" dirty="0">
                <a:solidFill>
                  <a:srgbClr val="000000"/>
                </a:solidFill>
                <a:latin typeface="Times New Roman" panose="02020603050405020304" pitchFamily="18" charset="0"/>
                <a:ea typeface="黑体" panose="02010609060101010101" pitchFamily="49" charset="-122"/>
              </a:rPr>
              <a:t>+w</a:t>
            </a:r>
            <a:r>
              <a:rPr lang="en-US" altLang="zh-CN" sz="2000" baseline="-25000" dirty="0">
                <a:solidFill>
                  <a:srgbClr val="000000"/>
                </a:solidFill>
                <a:latin typeface="Times New Roman" panose="02020603050405020304" pitchFamily="18" charset="0"/>
                <a:ea typeface="黑体" panose="02010609060101010101" pitchFamily="49" charset="-122"/>
              </a:rPr>
              <a:t>2</a:t>
            </a:r>
            <a:r>
              <a:rPr lang="en-US" altLang="zh-CN" sz="2000" dirty="0">
                <a:solidFill>
                  <a:srgbClr val="000000"/>
                </a:solidFill>
                <a:latin typeface="Times New Roman" panose="02020603050405020304" pitchFamily="18" charset="0"/>
                <a:ea typeface="黑体" panose="02010609060101010101" pitchFamily="49" charset="-122"/>
              </a:rPr>
              <a:t>x</a:t>
            </a:r>
            <a:r>
              <a:rPr lang="en-US" altLang="zh-CN" sz="2000" baseline="-25000" dirty="0">
                <a:solidFill>
                  <a:srgbClr val="000000"/>
                </a:solidFill>
                <a:latin typeface="Times New Roman" panose="02020603050405020304" pitchFamily="18" charset="0"/>
                <a:ea typeface="黑体" panose="02010609060101010101" pitchFamily="49" charset="-122"/>
              </a:rPr>
              <a:t>2</a:t>
            </a:r>
            <a:r>
              <a:rPr lang="en-US" altLang="zh-CN" sz="2000" dirty="0">
                <a:solidFill>
                  <a:srgbClr val="000000"/>
                </a:solidFill>
                <a:latin typeface="Times New Roman" panose="02020603050405020304" pitchFamily="18" charset="0"/>
                <a:ea typeface="黑体" panose="02010609060101010101" pitchFamily="49" charset="-122"/>
              </a:rPr>
              <a:t>+b&gt;0</a:t>
            </a:r>
            <a:r>
              <a:rPr lang="zh-CN" altLang="en-US" sz="2000" dirty="0">
                <a:solidFill>
                  <a:srgbClr val="000000"/>
                </a:solidFill>
                <a:latin typeface="Times New Roman" panose="02020603050405020304" pitchFamily="18" charset="0"/>
                <a:ea typeface="黑体" panose="02010609060101010101" pitchFamily="49" charset="-122"/>
              </a:rPr>
              <a:t>，即</a:t>
            </a:r>
            <a:r>
              <a:rPr lang="en-US" altLang="zh-CN" sz="2000" dirty="0">
                <a:solidFill>
                  <a:srgbClr val="000000"/>
                </a:solidFill>
                <a:latin typeface="Times New Roman" panose="02020603050405020304" pitchFamily="18" charset="0"/>
                <a:ea typeface="黑体" panose="02010609060101010101" pitchFamily="49" charset="-122"/>
              </a:rPr>
              <a:t>net&gt;0</a:t>
            </a:r>
            <a:r>
              <a:rPr lang="zh-CN" altLang="en-US" sz="2000" dirty="0">
                <a:solidFill>
                  <a:srgbClr val="000000"/>
                </a:solidFill>
                <a:latin typeface="Times New Roman" panose="02020603050405020304" pitchFamily="18" charset="0"/>
                <a:ea typeface="黑体" panose="02010609060101010101" pitchFamily="49" charset="-122"/>
              </a:rPr>
              <a:t>，则</a:t>
            </a:r>
            <a:r>
              <a:rPr lang="en-US" altLang="zh-CN" sz="2000" dirty="0">
                <a:solidFill>
                  <a:srgbClr val="000000"/>
                </a:solidFill>
                <a:latin typeface="Times New Roman" panose="02020603050405020304" pitchFamily="18" charset="0"/>
                <a:ea typeface="黑体" panose="02010609060101010101" pitchFamily="49" charset="-122"/>
              </a:rPr>
              <a:t>y=1</a:t>
            </a:r>
          </a:p>
        </p:txBody>
      </p:sp>
      <p:sp>
        <p:nvSpPr>
          <p:cNvPr id="36866" name="Rectangle 4"/>
          <p:cNvSpPr>
            <a:spLocks noGrp="1"/>
          </p:cNvSpPr>
          <p:nvPr>
            <p:ph idx="1"/>
          </p:nvPr>
        </p:nvSpPr>
        <p:spPr>
          <a:xfrm>
            <a:off x="900113" y="1052513"/>
            <a:ext cx="8064500" cy="1368425"/>
          </a:xfrm>
        </p:spPr>
        <p:txBody>
          <a:bodyPr vert="horz" wrap="square" anchor="t"/>
          <a:lstStyle/>
          <a:p>
            <a:pPr>
              <a:lnSpc>
                <a:spcPct val="90000"/>
              </a:lnSpc>
              <a:buSzPct val="68000"/>
            </a:pPr>
            <a:r>
              <a:rPr kumimoji="0" lang="en-US" altLang="zh-CN" sz="2400" kern="1200" dirty="0">
                <a:latin typeface="Times New Roman" panose="02020603050405020304" pitchFamily="18" charset="0"/>
                <a:ea typeface="+mn-ea"/>
                <a:cs typeface="+mn-cs"/>
              </a:rPr>
              <a:t>TLU</a:t>
            </a:r>
            <a:r>
              <a:rPr kumimoji="0" lang="zh-CN" altLang="en-US" sz="2400" kern="1200" dirty="0">
                <a:latin typeface="Times New Roman" panose="02020603050405020304" pitchFamily="18" charset="0"/>
                <a:ea typeface="+mn-ea"/>
                <a:cs typeface="+mn-cs"/>
              </a:rPr>
              <a:t>的基本功能为线性划分</a:t>
            </a:r>
            <a:endParaRPr kumimoji="0" lang="zh-TW" altLang="zh-CN" sz="2400" kern="1200" dirty="0">
              <a:latin typeface="Times New Roman" panose="02020603050405020304" pitchFamily="18" charset="0"/>
              <a:ea typeface="Microsoft JhengHei" panose="020B0604030504040204" pitchFamily="34" charset="-120"/>
              <a:cs typeface="+mn-cs"/>
            </a:endParaRPr>
          </a:p>
          <a:p>
            <a:pPr>
              <a:lnSpc>
                <a:spcPct val="90000"/>
              </a:lnSpc>
              <a:buSzPct val="68000"/>
            </a:pPr>
            <a:r>
              <a:rPr kumimoji="0" lang="zh-CN" altLang="en-US" sz="2400" kern="1200" dirty="0">
                <a:latin typeface="Times New Roman" panose="02020603050405020304" pitchFamily="18" charset="0"/>
                <a:ea typeface="+mn-ea"/>
                <a:cs typeface="+mn-cs"/>
              </a:rPr>
              <a:t>当有两个输入</a:t>
            </a:r>
            <a:r>
              <a:rPr kumimoji="0" lang="en-US" altLang="zh-CN" sz="2400" kern="1200" dirty="0">
                <a:latin typeface="Times New Roman" panose="02020603050405020304" pitchFamily="18" charset="0"/>
                <a:ea typeface="+mn-ea"/>
                <a:cs typeface="+mn-cs"/>
              </a:rPr>
              <a:t>x</a:t>
            </a:r>
            <a:r>
              <a:rPr kumimoji="0" lang="en-US" altLang="zh-CN" sz="2400" kern="1200" baseline="-25000" dirty="0">
                <a:latin typeface="Times New Roman" panose="02020603050405020304" pitchFamily="18" charset="0"/>
                <a:ea typeface="+mn-ea"/>
                <a:cs typeface="+mn-cs"/>
              </a:rPr>
              <a:t>1</a:t>
            </a:r>
            <a:r>
              <a:rPr kumimoji="0" lang="zh-CN" altLang="en-US" sz="2400" kern="1200" dirty="0">
                <a:latin typeface="Times New Roman" panose="02020603050405020304" pitchFamily="18" charset="0"/>
                <a:ea typeface="+mn-ea"/>
                <a:cs typeface="+mn-cs"/>
              </a:rPr>
              <a:t>和</a:t>
            </a:r>
            <a:r>
              <a:rPr kumimoji="0" lang="en-US" altLang="zh-CN" sz="2400" kern="1200" dirty="0">
                <a:latin typeface="Times New Roman" panose="02020603050405020304" pitchFamily="18" charset="0"/>
                <a:ea typeface="+mn-ea"/>
                <a:cs typeface="+mn-cs"/>
              </a:rPr>
              <a:t>x</a:t>
            </a:r>
            <a:r>
              <a:rPr kumimoji="0" lang="en-US" altLang="zh-CN" sz="2400" kern="1200" baseline="-25000" dirty="0">
                <a:latin typeface="Times New Roman" panose="02020603050405020304" pitchFamily="18" charset="0"/>
                <a:ea typeface="+mn-ea"/>
                <a:cs typeface="+mn-cs"/>
              </a:rPr>
              <a:t>2</a:t>
            </a:r>
            <a:r>
              <a:rPr kumimoji="0" lang="zh-CN" altLang="en-US" sz="2400" kern="1200" dirty="0">
                <a:latin typeface="Times New Roman" panose="02020603050405020304" pitchFamily="18" charset="0"/>
                <a:ea typeface="+mn-ea"/>
                <a:cs typeface="+mn-cs"/>
              </a:rPr>
              <a:t>时，若将</a:t>
            </a:r>
            <a:r>
              <a:rPr kumimoji="0" lang="en-US" altLang="zh-CN" sz="2400" kern="1200" dirty="0">
                <a:latin typeface="Times New Roman" panose="02020603050405020304" pitchFamily="18" charset="0"/>
                <a:ea typeface="+mn-ea"/>
                <a:cs typeface="+mn-cs"/>
              </a:rPr>
              <a:t>x</a:t>
            </a:r>
            <a:r>
              <a:rPr kumimoji="0" lang="en-US" altLang="zh-CN" sz="2400" kern="1200" baseline="-25000" dirty="0">
                <a:latin typeface="Times New Roman" panose="02020603050405020304" pitchFamily="18" charset="0"/>
                <a:ea typeface="+mn-ea"/>
                <a:cs typeface="+mn-cs"/>
              </a:rPr>
              <a:t>1</a:t>
            </a:r>
            <a:r>
              <a:rPr kumimoji="0" lang="zh-CN" altLang="en-US" sz="2400" kern="1200" dirty="0">
                <a:latin typeface="Times New Roman" panose="02020603050405020304" pitchFamily="18" charset="0"/>
                <a:ea typeface="+mn-ea"/>
                <a:cs typeface="+mn-cs"/>
              </a:rPr>
              <a:t>和</a:t>
            </a:r>
            <a:r>
              <a:rPr kumimoji="0" lang="en-US" altLang="zh-CN" sz="2400" kern="1200" dirty="0">
                <a:latin typeface="Times New Roman" panose="02020603050405020304" pitchFamily="18" charset="0"/>
                <a:ea typeface="+mn-ea"/>
                <a:cs typeface="+mn-cs"/>
              </a:rPr>
              <a:t>x</a:t>
            </a:r>
            <a:r>
              <a:rPr kumimoji="0" lang="en-US" altLang="zh-CN" sz="2400" kern="1200" baseline="-25000" dirty="0">
                <a:latin typeface="Times New Roman" panose="02020603050405020304" pitchFamily="18" charset="0"/>
                <a:ea typeface="+mn-ea"/>
                <a:cs typeface="+mn-cs"/>
              </a:rPr>
              <a:t>2</a:t>
            </a:r>
            <a:r>
              <a:rPr kumimoji="0" lang="zh-CN" altLang="en-US" sz="2400" kern="1200" dirty="0">
                <a:latin typeface="Times New Roman" panose="02020603050405020304" pitchFamily="18" charset="0"/>
                <a:ea typeface="+mn-ea"/>
                <a:cs typeface="+mn-cs"/>
              </a:rPr>
              <a:t>分别看成平面上的横轴和纵轴，则</a:t>
            </a:r>
            <a:r>
              <a:rPr kumimoji="0" lang="en-US" altLang="zh-CN" sz="2400" kern="1200" dirty="0">
                <a:latin typeface="Times New Roman" panose="02020603050405020304" pitchFamily="18" charset="0"/>
                <a:ea typeface="+mn-ea"/>
                <a:cs typeface="+mn-cs"/>
              </a:rPr>
              <a:t>x</a:t>
            </a:r>
            <a:r>
              <a:rPr kumimoji="0" lang="en-US" altLang="zh-CN" sz="2400" kern="1200" baseline="-25000" dirty="0">
                <a:latin typeface="Times New Roman" panose="02020603050405020304" pitchFamily="18" charset="0"/>
                <a:ea typeface="+mn-ea"/>
                <a:cs typeface="+mn-cs"/>
              </a:rPr>
              <a:t>1</a:t>
            </a:r>
            <a:r>
              <a:rPr kumimoji="0" lang="zh-CN" altLang="en-US" sz="2400" kern="1200" dirty="0">
                <a:latin typeface="Times New Roman" panose="02020603050405020304" pitchFamily="18" charset="0"/>
                <a:ea typeface="+mn-ea"/>
                <a:cs typeface="+mn-cs"/>
              </a:rPr>
              <a:t>和</a:t>
            </a:r>
            <a:r>
              <a:rPr kumimoji="0" lang="en-US" altLang="zh-CN" sz="2400" kern="1200" dirty="0">
                <a:latin typeface="Times New Roman" panose="02020603050405020304" pitchFamily="18" charset="0"/>
                <a:ea typeface="+mn-ea"/>
                <a:cs typeface="+mn-cs"/>
              </a:rPr>
              <a:t>x</a:t>
            </a:r>
            <a:r>
              <a:rPr kumimoji="0" lang="en-US" altLang="zh-CN" sz="2400" kern="1200" baseline="-25000" dirty="0">
                <a:latin typeface="Times New Roman" panose="02020603050405020304" pitchFamily="18" charset="0"/>
                <a:ea typeface="+mn-ea"/>
                <a:cs typeface="+mn-cs"/>
              </a:rPr>
              <a:t>2</a:t>
            </a:r>
            <a:r>
              <a:rPr kumimoji="0" lang="zh-CN" altLang="en-US" sz="2400" kern="1200" dirty="0">
                <a:latin typeface="Times New Roman" panose="02020603050405020304" pitchFamily="18" charset="0"/>
                <a:ea typeface="+mn-ea"/>
                <a:cs typeface="+mn-cs"/>
              </a:rPr>
              <a:t>的不同值将对应该平面上的不同点</a:t>
            </a:r>
            <a:endParaRPr kumimoji="0" lang="zh-TW" altLang="en-US" sz="2400" kern="1200" dirty="0">
              <a:latin typeface="Times New Roman" panose="02020603050405020304" pitchFamily="18" charset="0"/>
              <a:ea typeface="Microsoft JhengHei" panose="020B0604030504040204" pitchFamily="34" charset="-120"/>
              <a:cs typeface="+mn-cs"/>
            </a:endParaRPr>
          </a:p>
        </p:txBody>
      </p:sp>
      <p:sp>
        <p:nvSpPr>
          <p:cNvPr id="276483" name="Rectangle 3"/>
          <p:cNvSpPr>
            <a:spLocks noGrp="1" noChangeArrowheads="1"/>
          </p:cNvSpPr>
          <p:nvPr>
            <p:ph type="title"/>
          </p:nvPr>
        </p:nvSpPr>
        <p:spPr>
          <a:xfrm>
            <a:off x="685800" y="228600"/>
            <a:ext cx="7793037" cy="669925"/>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3600" dirty="0">
                <a:ea typeface="+mn-ea"/>
                <a:cs typeface="+mn-cs"/>
                <a:sym typeface="+mn-ea"/>
              </a:rPr>
              <a:t>线性阈值单元  </a:t>
            </a:r>
            <a:r>
              <a:rPr kumimoji="0" lang="en-US" altLang="zh-CN"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TLU</a:t>
            </a:r>
            <a:endParaRPr kumimoji="0" lang="zh-TW"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
        <p:nvSpPr>
          <p:cNvPr id="276485" name="Line 5"/>
          <p:cNvSpPr/>
          <p:nvPr/>
        </p:nvSpPr>
        <p:spPr>
          <a:xfrm flipH="1">
            <a:off x="5803900" y="2578100"/>
            <a:ext cx="1752600" cy="2057400"/>
          </a:xfrm>
          <a:prstGeom prst="line">
            <a:avLst/>
          </a:prstGeom>
          <a:ln w="9525" cap="flat" cmpd="sng">
            <a:solidFill>
              <a:schemeClr val="tx1"/>
            </a:solidFill>
            <a:prstDash val="solid"/>
            <a:round/>
            <a:headEnd type="none" w="med" len="med"/>
            <a:tailEnd type="none" w="med" len="med"/>
          </a:ln>
        </p:spPr>
      </p:sp>
      <p:grpSp>
        <p:nvGrpSpPr>
          <p:cNvPr id="2" name="Group 6"/>
          <p:cNvGrpSpPr/>
          <p:nvPr/>
        </p:nvGrpSpPr>
        <p:grpSpPr>
          <a:xfrm rot="5097453">
            <a:off x="6540500" y="2890838"/>
            <a:ext cx="1358900" cy="1301750"/>
            <a:chOff x="3200" y="1685"/>
            <a:chExt cx="856" cy="820"/>
          </a:xfrm>
        </p:grpSpPr>
        <p:sp>
          <p:nvSpPr>
            <p:cNvPr id="36870" name="Line 7"/>
            <p:cNvSpPr/>
            <p:nvPr/>
          </p:nvSpPr>
          <p:spPr>
            <a:xfrm flipV="1">
              <a:off x="3200" y="1685"/>
              <a:ext cx="312" cy="276"/>
            </a:xfrm>
            <a:prstGeom prst="line">
              <a:avLst/>
            </a:prstGeom>
            <a:ln w="9525" cap="flat" cmpd="sng">
              <a:solidFill>
                <a:schemeClr val="tx1"/>
              </a:solidFill>
              <a:prstDash val="solid"/>
              <a:round/>
              <a:headEnd type="none" w="med" len="med"/>
              <a:tailEnd type="none" w="med" len="med"/>
            </a:ln>
          </p:spPr>
        </p:sp>
        <p:sp>
          <p:nvSpPr>
            <p:cNvPr id="36871" name="Line 8"/>
            <p:cNvSpPr/>
            <p:nvPr/>
          </p:nvSpPr>
          <p:spPr>
            <a:xfrm flipV="1">
              <a:off x="3336" y="1821"/>
              <a:ext cx="312" cy="276"/>
            </a:xfrm>
            <a:prstGeom prst="line">
              <a:avLst/>
            </a:prstGeom>
            <a:ln w="9525" cap="flat" cmpd="sng">
              <a:solidFill>
                <a:schemeClr val="tx1"/>
              </a:solidFill>
              <a:prstDash val="solid"/>
              <a:round/>
              <a:headEnd type="none" w="med" len="med"/>
              <a:tailEnd type="none" w="med" len="med"/>
            </a:ln>
          </p:spPr>
        </p:sp>
        <p:sp>
          <p:nvSpPr>
            <p:cNvPr id="36872" name="Line 9"/>
            <p:cNvSpPr/>
            <p:nvPr/>
          </p:nvSpPr>
          <p:spPr>
            <a:xfrm flipV="1">
              <a:off x="3472" y="1957"/>
              <a:ext cx="312" cy="276"/>
            </a:xfrm>
            <a:prstGeom prst="line">
              <a:avLst/>
            </a:prstGeom>
            <a:ln w="9525" cap="flat" cmpd="sng">
              <a:solidFill>
                <a:schemeClr val="tx1"/>
              </a:solidFill>
              <a:prstDash val="solid"/>
              <a:round/>
              <a:headEnd type="none" w="med" len="med"/>
              <a:tailEnd type="none" w="med" len="med"/>
            </a:ln>
          </p:spPr>
        </p:sp>
        <p:sp>
          <p:nvSpPr>
            <p:cNvPr id="36873" name="Line 10"/>
            <p:cNvSpPr/>
            <p:nvPr/>
          </p:nvSpPr>
          <p:spPr>
            <a:xfrm flipV="1">
              <a:off x="3608" y="2093"/>
              <a:ext cx="312" cy="276"/>
            </a:xfrm>
            <a:prstGeom prst="line">
              <a:avLst/>
            </a:prstGeom>
            <a:ln w="9525" cap="flat" cmpd="sng">
              <a:solidFill>
                <a:schemeClr val="tx1"/>
              </a:solidFill>
              <a:prstDash val="solid"/>
              <a:round/>
              <a:headEnd type="none" w="med" len="med"/>
              <a:tailEnd type="none" w="med" len="med"/>
            </a:ln>
          </p:spPr>
        </p:sp>
        <p:sp>
          <p:nvSpPr>
            <p:cNvPr id="36874" name="Line 11"/>
            <p:cNvSpPr/>
            <p:nvPr/>
          </p:nvSpPr>
          <p:spPr>
            <a:xfrm flipV="1">
              <a:off x="3744" y="2229"/>
              <a:ext cx="312" cy="276"/>
            </a:xfrm>
            <a:prstGeom prst="line">
              <a:avLst/>
            </a:prstGeom>
            <a:ln w="9525" cap="flat" cmpd="sng">
              <a:solidFill>
                <a:schemeClr val="tx1"/>
              </a:solidFill>
              <a:prstDash val="solid"/>
              <a:round/>
              <a:headEnd type="none" w="med" len="med"/>
              <a:tailEnd type="none" w="med" len="med"/>
            </a:ln>
          </p:spPr>
        </p:sp>
      </p:grpSp>
      <p:grpSp>
        <p:nvGrpSpPr>
          <p:cNvPr id="3" name="Group 12"/>
          <p:cNvGrpSpPr/>
          <p:nvPr/>
        </p:nvGrpSpPr>
        <p:grpSpPr>
          <a:xfrm>
            <a:off x="5346700" y="2349500"/>
            <a:ext cx="3257550" cy="2281238"/>
            <a:chOff x="2429" y="1344"/>
            <a:chExt cx="2052" cy="1437"/>
          </a:xfrm>
        </p:grpSpPr>
        <p:sp>
          <p:nvSpPr>
            <p:cNvPr id="36876" name="Line 13"/>
            <p:cNvSpPr/>
            <p:nvPr/>
          </p:nvSpPr>
          <p:spPr>
            <a:xfrm>
              <a:off x="2429" y="2320"/>
              <a:ext cx="2027" cy="1"/>
            </a:xfrm>
            <a:prstGeom prst="line">
              <a:avLst/>
            </a:prstGeom>
            <a:ln w="9525" cap="flat" cmpd="sng">
              <a:solidFill>
                <a:schemeClr val="tx1"/>
              </a:solidFill>
              <a:prstDash val="solid"/>
              <a:round/>
              <a:headEnd type="none" w="med" len="med"/>
              <a:tailEnd type="triangle" w="med" len="med"/>
            </a:ln>
          </p:spPr>
        </p:sp>
        <p:sp>
          <p:nvSpPr>
            <p:cNvPr id="36877" name="Line 14"/>
            <p:cNvSpPr/>
            <p:nvPr/>
          </p:nvSpPr>
          <p:spPr>
            <a:xfrm flipV="1">
              <a:off x="3200" y="1458"/>
              <a:ext cx="1" cy="1323"/>
            </a:xfrm>
            <a:prstGeom prst="line">
              <a:avLst/>
            </a:prstGeom>
            <a:ln w="9525" cap="flat" cmpd="sng">
              <a:solidFill>
                <a:schemeClr val="tx1"/>
              </a:solidFill>
              <a:prstDash val="solid"/>
              <a:round/>
              <a:headEnd type="none" w="med" len="med"/>
              <a:tailEnd type="triangle" w="med" len="med"/>
            </a:ln>
          </p:spPr>
        </p:sp>
        <p:sp>
          <p:nvSpPr>
            <p:cNvPr id="36878" name="Rectangle 15"/>
            <p:cNvSpPr/>
            <p:nvPr/>
          </p:nvSpPr>
          <p:spPr>
            <a:xfrm>
              <a:off x="4224" y="2304"/>
              <a:ext cx="257" cy="250"/>
            </a:xfrm>
            <a:prstGeom prst="rect">
              <a:avLst/>
            </a:prstGeom>
            <a:noFill/>
            <a:ln w="9525">
              <a:noFill/>
            </a:ln>
          </p:spPr>
          <p:txBody>
            <a:bodyPr wrap="none" anchor="t">
              <a:spAutoFit/>
            </a:bodyPr>
            <a:lstStyle/>
            <a:p>
              <a:pPr>
                <a:spcBef>
                  <a:spcPct val="20000"/>
                </a:spcBef>
                <a:buClr>
                  <a:srgbClr val="2DA2BF"/>
                </a:buClr>
                <a:buSzPct val="65000"/>
                <a:buFont typeface="Wingdings" panose="05000000000000000000" pitchFamily="2" charset="2"/>
              </a:pPr>
              <a:r>
                <a:rPr lang="en-US" altLang="zh-TW" sz="2000" dirty="0">
                  <a:solidFill>
                    <a:srgbClr val="000000"/>
                  </a:solidFill>
                  <a:latin typeface="Comic Sans MS" panose="030F0702030302020204" pitchFamily="66" charset="0"/>
                  <a:ea typeface="PMingLiU" pitchFamily="18" charset="-120"/>
                </a:rPr>
                <a:t>x</a:t>
              </a:r>
              <a:r>
                <a:rPr lang="en-US" altLang="zh-TW" sz="2000" baseline="-25000" dirty="0">
                  <a:solidFill>
                    <a:srgbClr val="000000"/>
                  </a:solidFill>
                  <a:latin typeface="Comic Sans MS" panose="030F0702030302020204" pitchFamily="66" charset="0"/>
                  <a:ea typeface="PMingLiU" pitchFamily="18" charset="-120"/>
                </a:rPr>
                <a:t>1</a:t>
              </a:r>
            </a:p>
          </p:txBody>
        </p:sp>
        <p:sp>
          <p:nvSpPr>
            <p:cNvPr id="36879" name="Rectangle 16"/>
            <p:cNvSpPr/>
            <p:nvPr/>
          </p:nvSpPr>
          <p:spPr>
            <a:xfrm>
              <a:off x="2928" y="1344"/>
              <a:ext cx="273" cy="250"/>
            </a:xfrm>
            <a:prstGeom prst="rect">
              <a:avLst/>
            </a:prstGeom>
            <a:noFill/>
            <a:ln w="9525">
              <a:noFill/>
            </a:ln>
          </p:spPr>
          <p:txBody>
            <a:bodyPr wrap="none" anchor="t">
              <a:spAutoFit/>
            </a:bodyPr>
            <a:lstStyle/>
            <a:p>
              <a:pPr>
                <a:spcBef>
                  <a:spcPct val="20000"/>
                </a:spcBef>
                <a:buClr>
                  <a:srgbClr val="2DA2BF"/>
                </a:buClr>
                <a:buSzPct val="65000"/>
                <a:buFont typeface="Wingdings" panose="05000000000000000000" pitchFamily="2" charset="2"/>
              </a:pPr>
              <a:r>
                <a:rPr lang="en-US" altLang="zh-TW" sz="2000" dirty="0">
                  <a:solidFill>
                    <a:srgbClr val="000000"/>
                  </a:solidFill>
                  <a:latin typeface="Comic Sans MS" panose="030F0702030302020204" pitchFamily="66" charset="0"/>
                  <a:ea typeface="PMingLiU" pitchFamily="18" charset="-120"/>
                </a:rPr>
                <a:t>x</a:t>
              </a:r>
              <a:r>
                <a:rPr lang="en-US" altLang="zh-TW" sz="2000" baseline="-25000" dirty="0">
                  <a:solidFill>
                    <a:srgbClr val="000000"/>
                  </a:solidFill>
                  <a:latin typeface="Comic Sans MS" panose="030F0702030302020204" pitchFamily="66" charset="0"/>
                  <a:ea typeface="PMingLiU" pitchFamily="18" charset="-120"/>
                </a:rPr>
                <a:t>2</a:t>
              </a:r>
            </a:p>
          </p:txBody>
        </p:sp>
      </p:grpSp>
      <p:grpSp>
        <p:nvGrpSpPr>
          <p:cNvPr id="4" name="Group 17"/>
          <p:cNvGrpSpPr/>
          <p:nvPr/>
        </p:nvGrpSpPr>
        <p:grpSpPr>
          <a:xfrm>
            <a:off x="590550" y="2406650"/>
            <a:ext cx="2613025" cy="1814513"/>
            <a:chOff x="288" y="1296"/>
            <a:chExt cx="1824" cy="1392"/>
          </a:xfrm>
        </p:grpSpPr>
        <p:sp>
          <p:nvSpPr>
            <p:cNvPr id="36881" name="Text Box 18"/>
            <p:cNvSpPr txBox="1"/>
            <p:nvPr/>
          </p:nvSpPr>
          <p:spPr>
            <a:xfrm>
              <a:off x="1920" y="1674"/>
              <a:ext cx="192" cy="304"/>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华文新魏" panose="02010800040101010101" pitchFamily="2" charset="-122"/>
                </a:rPr>
                <a:t>y</a:t>
              </a:r>
            </a:p>
          </p:txBody>
        </p:sp>
        <p:sp>
          <p:nvSpPr>
            <p:cNvPr id="36882" name="Oval 19"/>
            <p:cNvSpPr/>
            <p:nvPr/>
          </p:nvSpPr>
          <p:spPr>
            <a:xfrm>
              <a:off x="890" y="1503"/>
              <a:ext cx="670" cy="650"/>
            </a:xfrm>
            <a:prstGeom prst="ellipse">
              <a:avLst/>
            </a:prstGeom>
            <a:solidFill>
              <a:schemeClr val="accent1"/>
            </a:solidFill>
            <a:ln w="9525" cap="flat" cmpd="sng">
              <a:solidFill>
                <a:srgbClr val="000000"/>
              </a:solidFill>
              <a:prstDash val="solid"/>
              <a:round/>
              <a:headEnd type="none" w="med" len="med"/>
              <a:tailEnd type="none" w="sm" len="lg"/>
            </a:ln>
          </p:spPr>
          <p:txBody>
            <a:bodyPr lIns="0" tIns="0" rIns="0" bIns="0" anchor="t"/>
            <a:lstStyle/>
            <a:p>
              <a:endParaRPr lang="zh-CN" altLang="en-US" sz="2400" dirty="0">
                <a:solidFill>
                  <a:srgbClr val="000000"/>
                </a:solidFill>
                <a:latin typeface="Comic Sans MS" panose="030F0702030302020204" pitchFamily="66" charset="0"/>
                <a:ea typeface="宋体" panose="02010600030101010101" pitchFamily="2" charset="-122"/>
              </a:endParaRPr>
            </a:p>
          </p:txBody>
        </p:sp>
        <p:sp>
          <p:nvSpPr>
            <p:cNvPr id="36883" name="Line 20"/>
            <p:cNvSpPr/>
            <p:nvPr/>
          </p:nvSpPr>
          <p:spPr>
            <a:xfrm>
              <a:off x="511" y="1464"/>
              <a:ext cx="445" cy="158"/>
            </a:xfrm>
            <a:prstGeom prst="line">
              <a:avLst/>
            </a:prstGeom>
            <a:ln w="28575" cap="flat" cmpd="sng">
              <a:solidFill>
                <a:srgbClr val="000000"/>
              </a:solidFill>
              <a:prstDash val="solid"/>
              <a:round/>
              <a:headEnd type="none" w="med" len="med"/>
              <a:tailEnd type="triangle" w="sm" len="lg"/>
            </a:ln>
          </p:spPr>
        </p:sp>
        <p:sp>
          <p:nvSpPr>
            <p:cNvPr id="36884" name="Line 21"/>
            <p:cNvSpPr/>
            <p:nvPr/>
          </p:nvSpPr>
          <p:spPr>
            <a:xfrm flipV="1">
              <a:off x="459" y="1944"/>
              <a:ext cx="483" cy="201"/>
            </a:xfrm>
            <a:prstGeom prst="line">
              <a:avLst/>
            </a:prstGeom>
            <a:ln w="28575" cap="flat" cmpd="sng">
              <a:solidFill>
                <a:srgbClr val="000000"/>
              </a:solidFill>
              <a:prstDash val="solid"/>
              <a:round/>
              <a:headEnd type="none" w="med" len="med"/>
              <a:tailEnd type="triangle" w="sm" len="lg"/>
            </a:ln>
          </p:spPr>
        </p:sp>
        <p:sp>
          <p:nvSpPr>
            <p:cNvPr id="36885" name="Line 22"/>
            <p:cNvSpPr/>
            <p:nvPr/>
          </p:nvSpPr>
          <p:spPr>
            <a:xfrm flipV="1">
              <a:off x="1559" y="1812"/>
              <a:ext cx="371" cy="10"/>
            </a:xfrm>
            <a:prstGeom prst="line">
              <a:avLst/>
            </a:prstGeom>
            <a:ln w="28575" cap="flat" cmpd="sng">
              <a:solidFill>
                <a:srgbClr val="000000"/>
              </a:solidFill>
              <a:prstDash val="solid"/>
              <a:round/>
              <a:headEnd type="none" w="med" len="med"/>
              <a:tailEnd type="triangle" w="sm" len="lg"/>
            </a:ln>
          </p:spPr>
        </p:sp>
        <p:sp>
          <p:nvSpPr>
            <p:cNvPr id="36886" name="Text Box 23"/>
            <p:cNvSpPr txBox="1"/>
            <p:nvPr/>
          </p:nvSpPr>
          <p:spPr>
            <a:xfrm>
              <a:off x="340" y="1298"/>
              <a:ext cx="380" cy="218"/>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36887" name="Text Box 24"/>
            <p:cNvSpPr txBox="1"/>
            <p:nvPr/>
          </p:nvSpPr>
          <p:spPr>
            <a:xfrm>
              <a:off x="288" y="1988"/>
              <a:ext cx="379" cy="218"/>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2</a:t>
              </a:r>
            </a:p>
          </p:txBody>
        </p:sp>
        <p:sp>
          <p:nvSpPr>
            <p:cNvPr id="36888" name="Text Box 25"/>
            <p:cNvSpPr txBox="1"/>
            <p:nvPr/>
          </p:nvSpPr>
          <p:spPr>
            <a:xfrm>
              <a:off x="615" y="1296"/>
              <a:ext cx="418" cy="304"/>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w</a:t>
              </a:r>
              <a:r>
                <a:rPr lang="en-US" altLang="zh-CN" sz="2000" baseline="-25000" dirty="0">
                  <a:solidFill>
                    <a:srgbClr val="000000"/>
                  </a:solidFill>
                  <a:latin typeface="Comic Sans MS" panose="030F0702030302020204" pitchFamily="66" charset="0"/>
                  <a:ea typeface="宋体" panose="02010600030101010101" pitchFamily="2" charset="-122"/>
                </a:rPr>
                <a:t>1</a:t>
              </a:r>
            </a:p>
          </p:txBody>
        </p:sp>
        <p:sp>
          <p:nvSpPr>
            <p:cNvPr id="36889" name="Text Box 26"/>
            <p:cNvSpPr txBox="1"/>
            <p:nvPr/>
          </p:nvSpPr>
          <p:spPr>
            <a:xfrm>
              <a:off x="563" y="1756"/>
              <a:ext cx="416" cy="305"/>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w</a:t>
              </a:r>
              <a:r>
                <a:rPr lang="en-US" altLang="zh-CN" sz="2000" baseline="-25000" dirty="0">
                  <a:solidFill>
                    <a:srgbClr val="000000"/>
                  </a:solidFill>
                  <a:latin typeface="Comic Sans MS" panose="030F0702030302020204" pitchFamily="66" charset="0"/>
                  <a:ea typeface="宋体" panose="02010600030101010101" pitchFamily="2" charset="-122"/>
                </a:rPr>
                <a:t>2</a:t>
              </a:r>
            </a:p>
          </p:txBody>
        </p:sp>
        <p:sp>
          <p:nvSpPr>
            <p:cNvPr id="36890" name="Line 27"/>
            <p:cNvSpPr/>
            <p:nvPr/>
          </p:nvSpPr>
          <p:spPr>
            <a:xfrm flipV="1">
              <a:off x="549" y="2081"/>
              <a:ext cx="522" cy="546"/>
            </a:xfrm>
            <a:prstGeom prst="line">
              <a:avLst/>
            </a:prstGeom>
            <a:ln w="28575" cap="flat" cmpd="sng">
              <a:solidFill>
                <a:srgbClr val="000000"/>
              </a:solidFill>
              <a:prstDash val="solid"/>
              <a:round/>
              <a:headEnd type="none" w="med" len="med"/>
              <a:tailEnd type="triangle" w="sm" len="lg"/>
            </a:ln>
          </p:spPr>
        </p:sp>
        <p:sp>
          <p:nvSpPr>
            <p:cNvPr id="36891" name="Text Box 28"/>
            <p:cNvSpPr txBox="1"/>
            <p:nvPr/>
          </p:nvSpPr>
          <p:spPr>
            <a:xfrm>
              <a:off x="378" y="2470"/>
              <a:ext cx="380" cy="218"/>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1</a:t>
              </a:r>
              <a:endParaRPr lang="en-US" altLang="zh-CN" sz="2000" baseline="-25000" dirty="0">
                <a:solidFill>
                  <a:srgbClr val="000000"/>
                </a:solidFill>
                <a:latin typeface="Comic Sans MS" panose="030F0702030302020204" pitchFamily="66" charset="0"/>
                <a:ea typeface="华文新魏" panose="02010800040101010101" pitchFamily="2" charset="-122"/>
              </a:endParaRPr>
            </a:p>
          </p:txBody>
        </p:sp>
        <p:sp>
          <p:nvSpPr>
            <p:cNvPr id="36892" name="Text Box 29"/>
            <p:cNvSpPr txBox="1"/>
            <p:nvPr/>
          </p:nvSpPr>
          <p:spPr>
            <a:xfrm>
              <a:off x="612" y="2186"/>
              <a:ext cx="418" cy="305"/>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b</a:t>
              </a:r>
              <a:endParaRPr lang="en-US" altLang="zh-CN" sz="2000" baseline="-25000" dirty="0">
                <a:solidFill>
                  <a:srgbClr val="000000"/>
                </a:solidFill>
                <a:latin typeface="Comic Sans MS" panose="030F0702030302020204" pitchFamily="66" charset="0"/>
                <a:ea typeface="宋体" panose="02010600030101010101" pitchFamily="2" charset="-122"/>
              </a:endParaRPr>
            </a:p>
          </p:txBody>
        </p:sp>
      </p:grpSp>
      <p:graphicFrame>
        <p:nvGraphicFramePr>
          <p:cNvPr id="276510" name="Object 30"/>
          <p:cNvGraphicFramePr>
            <a:graphicFrameLocks noChangeAspect="1"/>
          </p:cNvGraphicFramePr>
          <p:nvPr/>
        </p:nvGraphicFramePr>
        <p:xfrm>
          <a:off x="55563" y="4343400"/>
          <a:ext cx="3525837" cy="1617663"/>
        </p:xfrm>
        <a:graphic>
          <a:graphicData uri="http://schemas.openxmlformats.org/presentationml/2006/ole">
            <mc:AlternateContent xmlns:mc="http://schemas.openxmlformats.org/markup-compatibility/2006">
              <mc:Choice xmlns:v="urn:schemas-microsoft-com:vml" Requires="v">
                <p:oleObj spid="_x0000_s8225" r:id="rId4" imgW="1562100" imgH="914400" progId="Equation.3">
                  <p:embed/>
                </p:oleObj>
              </mc:Choice>
              <mc:Fallback>
                <p:oleObj r:id="rId4" imgW="1562100" imgH="914400" progId="Equation.3">
                  <p:embed/>
                  <p:pic>
                    <p:nvPicPr>
                      <p:cNvPr id="0" name="图片 3075"/>
                      <p:cNvPicPr/>
                      <p:nvPr/>
                    </p:nvPicPr>
                    <p:blipFill>
                      <a:blip r:embed="rId5"/>
                      <a:stretch>
                        <a:fillRect/>
                      </a:stretch>
                    </p:blipFill>
                    <p:spPr>
                      <a:xfrm>
                        <a:off x="55563" y="4343400"/>
                        <a:ext cx="3525837" cy="1617663"/>
                      </a:xfrm>
                      <a:prstGeom prst="rect">
                        <a:avLst/>
                      </a:prstGeom>
                      <a:noFill/>
                      <a:ln w="38100">
                        <a:noFill/>
                        <a:miter/>
                      </a:ln>
                    </p:spPr>
                  </p:pic>
                </p:oleObj>
              </mc:Fallback>
            </mc:AlternateContent>
          </a:graphicData>
        </a:graphic>
      </p:graphicFrame>
      <p:graphicFrame>
        <p:nvGraphicFramePr>
          <p:cNvPr id="276511" name="Object 31"/>
          <p:cNvGraphicFramePr>
            <a:graphicFrameLocks noChangeAspect="1"/>
          </p:cNvGraphicFramePr>
          <p:nvPr/>
        </p:nvGraphicFramePr>
        <p:xfrm>
          <a:off x="4673600" y="4845050"/>
          <a:ext cx="3403600" cy="750888"/>
        </p:xfrm>
        <a:graphic>
          <a:graphicData uri="http://schemas.openxmlformats.org/presentationml/2006/ole">
            <mc:AlternateContent xmlns:mc="http://schemas.openxmlformats.org/markup-compatibility/2006">
              <mc:Choice xmlns:v="urn:schemas-microsoft-com:vml" Requires="v">
                <p:oleObj spid="_x0000_s8226" r:id="rId6" imgW="1955800" imgH="431800" progId="Equation.3">
                  <p:embed/>
                </p:oleObj>
              </mc:Choice>
              <mc:Fallback>
                <p:oleObj r:id="rId6" imgW="1955800" imgH="431800" progId="Equation.3">
                  <p:embed/>
                  <p:pic>
                    <p:nvPicPr>
                      <p:cNvPr id="0" name="图片 3077"/>
                      <p:cNvPicPr/>
                      <p:nvPr/>
                    </p:nvPicPr>
                    <p:blipFill>
                      <a:blip r:embed="rId7"/>
                      <a:stretch>
                        <a:fillRect/>
                      </a:stretch>
                    </p:blipFill>
                    <p:spPr>
                      <a:xfrm>
                        <a:off x="4673600" y="4845050"/>
                        <a:ext cx="3403600" cy="750888"/>
                      </a:xfrm>
                      <a:prstGeom prst="rect">
                        <a:avLst/>
                      </a:prstGeom>
                      <a:noFill/>
                      <a:ln w="38100">
                        <a:noFill/>
                        <a:miter/>
                      </a:ln>
                    </p:spPr>
                  </p:pic>
                </p:oleObj>
              </mc:Fallback>
            </mc:AlternateContent>
          </a:graphicData>
        </a:graphic>
      </p:graphicFrame>
      <p:sp>
        <p:nvSpPr>
          <p:cNvPr id="276512" name="AutoShape 32"/>
          <p:cNvSpPr/>
          <p:nvPr/>
        </p:nvSpPr>
        <p:spPr>
          <a:xfrm>
            <a:off x="4510088" y="4768850"/>
            <a:ext cx="3733800" cy="914400"/>
          </a:xfrm>
          <a:prstGeom prst="wedgeEllipseCallout">
            <a:avLst>
              <a:gd name="adj1" fmla="val -43366"/>
              <a:gd name="adj2" fmla="val 104167"/>
            </a:avLst>
          </a:prstGeom>
          <a:noFill/>
          <a:ln w="28575" cap="flat" cmpd="sng">
            <a:solidFill>
              <a:srgbClr val="CC0000"/>
            </a:solidFill>
            <a:prstDash val="solid"/>
            <a:miter/>
            <a:headEnd type="none" w="med" len="med"/>
            <a:tailEnd type="none" w="med" len="med"/>
          </a:ln>
        </p:spPr>
        <p:txBody>
          <a:bodyPr anchor="t"/>
          <a:lstStyle/>
          <a:p>
            <a:endParaRPr lang="zh-CN" altLang="en-US" sz="2400" dirty="0">
              <a:solidFill>
                <a:srgbClr val="000000"/>
              </a:solidFill>
              <a:latin typeface="Arial" panose="020B0604020202020204" pitchFamily="34" charset="0"/>
              <a:ea typeface="黑体" panose="02010609060101010101" pitchFamily="49" charset="-122"/>
            </a:endParaRPr>
          </a:p>
        </p:txBody>
      </p:sp>
      <p:sp>
        <p:nvSpPr>
          <p:cNvPr id="276513" name="Text Box 33"/>
          <p:cNvSpPr txBox="1"/>
          <p:nvPr/>
        </p:nvSpPr>
        <p:spPr>
          <a:xfrm>
            <a:off x="4200525" y="6140450"/>
            <a:ext cx="2062163" cy="457200"/>
          </a:xfrm>
          <a:prstGeom prst="rect">
            <a:avLst/>
          </a:prstGeom>
          <a:noFill/>
          <a:ln w="9525">
            <a:noFill/>
          </a:ln>
        </p:spPr>
        <p:txBody>
          <a:bodyPr anchor="t">
            <a:spAutoFit/>
          </a:bodyPr>
          <a:lstStyle/>
          <a:p>
            <a:pPr>
              <a:spcBef>
                <a:spcPct val="50000"/>
              </a:spcBef>
            </a:pPr>
            <a:r>
              <a:rPr lang="zh-CN" altLang="en-US" sz="2400" dirty="0">
                <a:solidFill>
                  <a:srgbClr val="000000"/>
                </a:solidFill>
                <a:latin typeface="Comic Sans MS" panose="030F0702030302020204" pitchFamily="66" charset="0"/>
                <a:ea typeface="黑体" panose="02010609060101010101" pitchFamily="49" charset="-122"/>
              </a:rPr>
              <a:t>直线方程</a:t>
            </a:r>
          </a:p>
        </p:txBody>
      </p:sp>
      <p:sp>
        <p:nvSpPr>
          <p:cNvPr id="276514" name="Rectangle 34"/>
          <p:cNvSpPr/>
          <p:nvPr/>
        </p:nvSpPr>
        <p:spPr>
          <a:xfrm>
            <a:off x="3851275" y="4987925"/>
            <a:ext cx="793750" cy="457200"/>
          </a:xfrm>
          <a:prstGeom prst="rect">
            <a:avLst/>
          </a:prstGeom>
          <a:noFill/>
          <a:ln w="9525">
            <a:noFill/>
          </a:ln>
        </p:spPr>
        <p:txBody>
          <a:bodyPr wrap="none" lIns="91372" tIns="45686" rIns="91372" bIns="45686" anchor="t">
            <a:spAutoFit/>
          </a:bodyPr>
          <a:lstStyle/>
          <a:p>
            <a:r>
              <a:rPr lang="zh-CN" altLang="en-US" sz="2400" dirty="0">
                <a:solidFill>
                  <a:srgbClr val="000000"/>
                </a:solidFill>
                <a:latin typeface="Arial" panose="020B0604020202020204" pitchFamily="34" charset="0"/>
                <a:ea typeface="黑体" panose="02010609060101010101" pitchFamily="49" charset="-122"/>
              </a:rPr>
              <a:t>若令</a:t>
            </a:r>
          </a:p>
        </p:txBody>
      </p:sp>
      <p:sp>
        <p:nvSpPr>
          <p:cNvPr id="276515" name="Rectangle 35"/>
          <p:cNvSpPr/>
          <p:nvPr/>
        </p:nvSpPr>
        <p:spPr>
          <a:xfrm>
            <a:off x="6370003" y="5445125"/>
            <a:ext cx="2484437" cy="1320800"/>
          </a:xfrm>
          <a:prstGeom prst="rect">
            <a:avLst/>
          </a:prstGeom>
          <a:solidFill>
            <a:srgbClr val="FFFFCC"/>
          </a:solidFill>
          <a:ln w="9525" cap="flat" cmpd="sng">
            <a:solidFill>
              <a:srgbClr val="FFCC00"/>
            </a:solidFill>
            <a:prstDash val="solid"/>
            <a:miter/>
            <a:headEnd type="none" w="med" len="med"/>
            <a:tailEnd type="none" w="med" len="med"/>
          </a:ln>
        </p:spPr>
        <p:txBody>
          <a:bodyPr lIns="91372" tIns="45686" rIns="91372" bIns="45686" anchor="t">
            <a:spAutoFit/>
          </a:bodyPr>
          <a:lstStyle/>
          <a:p>
            <a:r>
              <a:rPr lang="zh-CN" altLang="en-US" sz="2000" dirty="0">
                <a:solidFill>
                  <a:srgbClr val="000000"/>
                </a:solidFill>
                <a:latin typeface="Times New Roman" panose="02020603050405020304" pitchFamily="18" charset="0"/>
                <a:ea typeface="黑体" panose="02010609060101010101" pitchFamily="49" charset="-122"/>
              </a:rPr>
              <a:t>当输入的</a:t>
            </a:r>
            <a:r>
              <a:rPr lang="en-US" altLang="zh-CN" sz="2000" dirty="0">
                <a:solidFill>
                  <a:srgbClr val="000000"/>
                </a:solidFill>
                <a:latin typeface="Times New Roman" panose="02020603050405020304" pitchFamily="18" charset="0"/>
                <a:ea typeface="黑体" panose="02010609060101010101" pitchFamily="49" charset="-122"/>
              </a:rPr>
              <a:t>x</a:t>
            </a:r>
            <a:r>
              <a:rPr lang="en-US" altLang="zh-CN" sz="2000" baseline="-25000" dirty="0">
                <a:solidFill>
                  <a:srgbClr val="000000"/>
                </a:solidFill>
                <a:latin typeface="Times New Roman" panose="02020603050405020304" pitchFamily="18" charset="0"/>
                <a:ea typeface="黑体" panose="02010609060101010101" pitchFamily="49" charset="-122"/>
              </a:rPr>
              <a:t>1</a:t>
            </a:r>
            <a:r>
              <a:rPr lang="zh-CN" altLang="en-US" sz="2000" dirty="0">
                <a:solidFill>
                  <a:srgbClr val="000000"/>
                </a:solidFill>
                <a:latin typeface="Times New Roman" panose="02020603050405020304" pitchFamily="18" charset="0"/>
                <a:ea typeface="黑体" panose="02010609060101010101" pitchFamily="49" charset="-122"/>
              </a:rPr>
              <a:t>和</a:t>
            </a:r>
            <a:r>
              <a:rPr lang="en-US" altLang="zh-CN" sz="2000" dirty="0">
                <a:solidFill>
                  <a:srgbClr val="000000"/>
                </a:solidFill>
                <a:latin typeface="Times New Roman" panose="02020603050405020304" pitchFamily="18" charset="0"/>
                <a:ea typeface="黑体" panose="02010609060101010101" pitchFamily="49" charset="-122"/>
              </a:rPr>
              <a:t>x</a:t>
            </a:r>
            <a:r>
              <a:rPr lang="en-US" altLang="zh-CN" sz="2000" baseline="-25000" dirty="0">
                <a:solidFill>
                  <a:srgbClr val="000000"/>
                </a:solidFill>
                <a:latin typeface="Times New Roman" panose="02020603050405020304" pitchFamily="18" charset="0"/>
                <a:ea typeface="黑体" panose="02010609060101010101" pitchFamily="49" charset="-122"/>
              </a:rPr>
              <a:t>2</a:t>
            </a:r>
            <a:r>
              <a:rPr lang="zh-CN" altLang="en-US" sz="2000" dirty="0">
                <a:solidFill>
                  <a:srgbClr val="000000"/>
                </a:solidFill>
                <a:latin typeface="Times New Roman" panose="02020603050405020304" pitchFamily="18" charset="0"/>
                <a:ea typeface="黑体" panose="02010609060101010101" pitchFamily="49" charset="-122"/>
              </a:rPr>
              <a:t>位于直线下方时，</a:t>
            </a:r>
            <a:r>
              <a:rPr lang="en-US" altLang="zh-CN" sz="2000" dirty="0">
                <a:solidFill>
                  <a:srgbClr val="000000"/>
                </a:solidFill>
                <a:latin typeface="Times New Roman" panose="02020603050405020304" pitchFamily="18" charset="0"/>
                <a:ea typeface="黑体" panose="02010609060101010101" pitchFamily="49" charset="-122"/>
              </a:rPr>
              <a:t>w</a:t>
            </a:r>
            <a:r>
              <a:rPr lang="en-US" altLang="zh-CN" sz="2000" baseline="-25000" dirty="0">
                <a:solidFill>
                  <a:srgbClr val="000000"/>
                </a:solidFill>
                <a:latin typeface="Times New Roman" panose="02020603050405020304" pitchFamily="18" charset="0"/>
                <a:ea typeface="黑体" panose="02010609060101010101" pitchFamily="49" charset="-122"/>
              </a:rPr>
              <a:t>1</a:t>
            </a:r>
            <a:r>
              <a:rPr lang="en-US" altLang="zh-CN" sz="2000" dirty="0">
                <a:solidFill>
                  <a:srgbClr val="000000"/>
                </a:solidFill>
                <a:latin typeface="Times New Roman" panose="02020603050405020304" pitchFamily="18" charset="0"/>
                <a:ea typeface="黑体" panose="02010609060101010101" pitchFamily="49" charset="-122"/>
              </a:rPr>
              <a:t>x</a:t>
            </a:r>
            <a:r>
              <a:rPr lang="en-US" altLang="zh-CN" sz="2000" baseline="-25000" dirty="0">
                <a:solidFill>
                  <a:srgbClr val="000000"/>
                </a:solidFill>
                <a:latin typeface="Times New Roman" panose="02020603050405020304" pitchFamily="18" charset="0"/>
                <a:ea typeface="黑体" panose="02010609060101010101" pitchFamily="49" charset="-122"/>
              </a:rPr>
              <a:t>1</a:t>
            </a:r>
            <a:r>
              <a:rPr lang="en-US" altLang="zh-CN" sz="2000" dirty="0">
                <a:solidFill>
                  <a:srgbClr val="000000"/>
                </a:solidFill>
                <a:latin typeface="Times New Roman" panose="02020603050405020304" pitchFamily="18" charset="0"/>
                <a:ea typeface="黑体" panose="02010609060101010101" pitchFamily="49" charset="-122"/>
              </a:rPr>
              <a:t>+w</a:t>
            </a:r>
            <a:r>
              <a:rPr lang="en-US" altLang="zh-CN" sz="2000" baseline="-25000" dirty="0">
                <a:solidFill>
                  <a:srgbClr val="000000"/>
                </a:solidFill>
                <a:latin typeface="Times New Roman" panose="02020603050405020304" pitchFamily="18" charset="0"/>
                <a:ea typeface="黑体" panose="02010609060101010101" pitchFamily="49" charset="-122"/>
              </a:rPr>
              <a:t>2</a:t>
            </a:r>
            <a:r>
              <a:rPr lang="en-US" altLang="zh-CN" sz="2000" dirty="0">
                <a:solidFill>
                  <a:srgbClr val="000000"/>
                </a:solidFill>
                <a:latin typeface="Times New Roman" panose="02020603050405020304" pitchFamily="18" charset="0"/>
                <a:ea typeface="黑体" panose="02010609060101010101" pitchFamily="49" charset="-122"/>
              </a:rPr>
              <a:t>x</a:t>
            </a:r>
            <a:r>
              <a:rPr lang="en-US" altLang="zh-CN" sz="2000" baseline="-25000" dirty="0">
                <a:solidFill>
                  <a:srgbClr val="000000"/>
                </a:solidFill>
                <a:latin typeface="Times New Roman" panose="02020603050405020304" pitchFamily="18" charset="0"/>
                <a:ea typeface="黑体" panose="02010609060101010101" pitchFamily="49" charset="-122"/>
              </a:rPr>
              <a:t>2</a:t>
            </a:r>
            <a:r>
              <a:rPr lang="en-US" altLang="zh-CN" sz="2000" dirty="0">
                <a:solidFill>
                  <a:srgbClr val="000000"/>
                </a:solidFill>
                <a:latin typeface="Times New Roman" panose="02020603050405020304" pitchFamily="18" charset="0"/>
                <a:ea typeface="黑体" panose="02010609060101010101" pitchFamily="49" charset="-122"/>
              </a:rPr>
              <a:t>+b&lt;0</a:t>
            </a:r>
            <a:r>
              <a:rPr lang="zh-CN" altLang="en-US" sz="2000" dirty="0">
                <a:solidFill>
                  <a:srgbClr val="000000"/>
                </a:solidFill>
                <a:latin typeface="Times New Roman" panose="02020603050405020304" pitchFamily="18" charset="0"/>
                <a:ea typeface="黑体" panose="02010609060101010101" pitchFamily="49" charset="-122"/>
              </a:rPr>
              <a:t>，即</a:t>
            </a:r>
            <a:r>
              <a:rPr lang="en-US" altLang="zh-CN" sz="2000" dirty="0">
                <a:solidFill>
                  <a:srgbClr val="000000"/>
                </a:solidFill>
                <a:latin typeface="Times New Roman" panose="02020603050405020304" pitchFamily="18" charset="0"/>
                <a:ea typeface="黑体" panose="02010609060101010101" pitchFamily="49" charset="-122"/>
              </a:rPr>
              <a:t>net&lt;0</a:t>
            </a:r>
            <a:r>
              <a:rPr lang="zh-CN" altLang="en-US" sz="2000" dirty="0">
                <a:solidFill>
                  <a:srgbClr val="000000"/>
                </a:solidFill>
                <a:latin typeface="Times New Roman" panose="02020603050405020304" pitchFamily="18" charset="0"/>
                <a:ea typeface="黑体" panose="02010609060101010101" pitchFamily="49" charset="-122"/>
              </a:rPr>
              <a:t>，则</a:t>
            </a:r>
            <a:r>
              <a:rPr lang="en-US" altLang="zh-CN" sz="2000" dirty="0">
                <a:solidFill>
                  <a:srgbClr val="000000"/>
                </a:solidFill>
                <a:latin typeface="Times New Roman" panose="02020603050405020304" pitchFamily="18" charset="0"/>
                <a:ea typeface="黑体" panose="02010609060101010101" pitchFamily="49" charset="-122"/>
              </a:rPr>
              <a:t>y=0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76510"/>
                                        </p:tgtEl>
                                        <p:attrNameLst>
                                          <p:attrName>style.visibility</p:attrName>
                                        </p:attrNameLst>
                                      </p:cBhvr>
                                      <p:to>
                                        <p:strVal val="visible"/>
                                      </p:to>
                                    </p:set>
                                    <p:animEffect transition="in" filter="blinds(horizontal)">
                                      <p:cBhvr>
                                        <p:cTn id="11" dur="500"/>
                                        <p:tgtEl>
                                          <p:spTgt spid="2765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76514"/>
                                        </p:tgtEl>
                                        <p:attrNameLst>
                                          <p:attrName>style.visibility</p:attrName>
                                        </p:attrNameLst>
                                      </p:cBhvr>
                                      <p:to>
                                        <p:strVal val="visible"/>
                                      </p:to>
                                    </p:set>
                                    <p:animEffect transition="in" filter="blinds(horizontal)">
                                      <p:cBhvr>
                                        <p:cTn id="20" dur="500"/>
                                        <p:tgtEl>
                                          <p:spTgt spid="276514"/>
                                        </p:tgtEl>
                                      </p:cBhvr>
                                    </p:animEffect>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276511"/>
                                        </p:tgtEl>
                                        <p:attrNameLst>
                                          <p:attrName>style.visibility</p:attrName>
                                        </p:attrNameLst>
                                      </p:cBhvr>
                                      <p:to>
                                        <p:strVal val="visible"/>
                                      </p:to>
                                    </p:set>
                                    <p:animEffect transition="in" filter="blinds(horizontal)">
                                      <p:cBhvr>
                                        <p:cTn id="24" dur="500"/>
                                        <p:tgtEl>
                                          <p:spTgt spid="2765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76512"/>
                                        </p:tgtEl>
                                        <p:attrNameLst>
                                          <p:attrName>style.visibility</p:attrName>
                                        </p:attrNameLst>
                                      </p:cBhvr>
                                      <p:to>
                                        <p:strVal val="visible"/>
                                      </p:to>
                                    </p:set>
                                    <p:animEffect transition="in" filter="wipe(up)">
                                      <p:cBhvr>
                                        <p:cTn id="29" dur="500"/>
                                        <p:tgtEl>
                                          <p:spTgt spid="276512"/>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76513"/>
                                        </p:tgtEl>
                                        <p:attrNameLst>
                                          <p:attrName>style.visibility</p:attrName>
                                        </p:attrNameLst>
                                      </p:cBhvr>
                                      <p:to>
                                        <p:strVal val="visible"/>
                                      </p:to>
                                    </p:set>
                                    <p:animEffect transition="in" filter="wipe(up)">
                                      <p:cBhvr>
                                        <p:cTn id="33" dur="500"/>
                                        <p:tgtEl>
                                          <p:spTgt spid="2765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76485"/>
                                        </p:tgtEl>
                                        <p:attrNameLst>
                                          <p:attrName>style.visibility</p:attrName>
                                        </p:attrNameLst>
                                      </p:cBhvr>
                                      <p:to>
                                        <p:strVal val="visible"/>
                                      </p:to>
                                    </p:set>
                                    <p:animEffect transition="in" filter="wipe(up)">
                                      <p:cBhvr>
                                        <p:cTn id="38" dur="500"/>
                                        <p:tgtEl>
                                          <p:spTgt spid="27648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76482"/>
                                        </p:tgtEl>
                                        <p:attrNameLst>
                                          <p:attrName>style.visibility</p:attrName>
                                        </p:attrNameLst>
                                      </p:cBhvr>
                                      <p:to>
                                        <p:strVal val="visible"/>
                                      </p:to>
                                    </p:set>
                                    <p:animEffect transition="in" filter="blinds(horizontal)">
                                      <p:cBhvr>
                                        <p:cTn id="48" dur="500"/>
                                        <p:tgtEl>
                                          <p:spTgt spid="276482"/>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76515"/>
                                        </p:tgtEl>
                                        <p:attrNameLst>
                                          <p:attrName>style.visibility</p:attrName>
                                        </p:attrNameLst>
                                      </p:cBhvr>
                                      <p:to>
                                        <p:strVal val="visible"/>
                                      </p:to>
                                    </p:set>
                                    <p:animEffect transition="in" filter="blinds(horizontal)">
                                      <p:cBhvr>
                                        <p:cTn id="53" dur="500"/>
                                        <p:tgtEl>
                                          <p:spTgt spid="276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animBg="1"/>
      <p:bldP spid="276512" grpId="0" animBg="1"/>
      <p:bldP spid="276513" grpId="0"/>
      <p:bldP spid="276514" grpId="0"/>
      <p:bldP spid="27651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3"/>
          <p:cNvSpPr txBox="1">
            <a:spLocks noGrp="1"/>
          </p:cNvSpPr>
          <p:nvPr/>
        </p:nvSpPr>
        <p:spPr>
          <a:xfrm>
            <a:off x="5435600" y="6524625"/>
            <a:ext cx="3251200" cy="215900"/>
          </a:xfrm>
          <a:prstGeom prst="rect">
            <a:avLst/>
          </a:prstGeom>
          <a:noFill/>
          <a:ln w="9525">
            <a:noFill/>
          </a:ln>
        </p:spPr>
        <p:txBody>
          <a:bodyPr anchor="t"/>
          <a:lstStyle/>
          <a:p>
            <a:pPr algn="r"/>
            <a:fld id="{9A0DB2DC-4C9A-4742-B13C-FB6460FD3503}" type="slidenum">
              <a:rPr lang="en-US" altLang="zh-CN" sz="1400" b="1" dirty="0">
                <a:latin typeface="Arial" panose="020B0604020202020204" pitchFamily="34" charset="0"/>
                <a:ea typeface="宋体" panose="02010600030101010101" pitchFamily="2" charset="-122"/>
              </a:rPr>
              <a:t>3</a:t>
            </a:fld>
            <a:endParaRPr lang="en-US" altLang="zh-CN" sz="1400" b="1" dirty="0">
              <a:latin typeface="Arial" panose="020B0604020202020204" pitchFamily="34" charset="0"/>
              <a:ea typeface="宋体" panose="02010600030101010101" pitchFamily="2" charset="-122"/>
            </a:endParaRPr>
          </a:p>
        </p:txBody>
      </p:sp>
      <p:sp>
        <p:nvSpPr>
          <p:cNvPr id="6147" name="Rectangle 2"/>
          <p:cNvSpPr>
            <a:spLocks noGrp="1"/>
          </p:cNvSpPr>
          <p:nvPr>
            <p:ph type="title" idx="4294967295"/>
          </p:nvPr>
        </p:nvSpPr>
        <p:spPr>
          <a:xfrm>
            <a:off x="1331913" y="115888"/>
            <a:ext cx="5976938" cy="792163"/>
          </a:xfrm>
        </p:spPr>
        <p:txBody>
          <a:bodyPr vert="horz" wrap="square" anchor="ctr"/>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1" i="0" u="none" strike="noStrike" kern="1200" cap="none" spc="0" normalizeH="0" baseline="0" noProof="1">
                <a:solidFill>
                  <a:srgbClr val="800000"/>
                </a:solidFill>
                <a:effectLst>
                  <a:outerShdw blurRad="38100" dist="38100" dir="2700000">
                    <a:srgbClr val="C0C0C0"/>
                  </a:outerShdw>
                </a:effectLst>
                <a:latin typeface="+mj-lt"/>
                <a:ea typeface="+mj-ea"/>
                <a:cs typeface="+mj-cs"/>
              </a:rPr>
              <a:t>What is CI?</a:t>
            </a:r>
            <a:r>
              <a:rPr kumimoji="0" lang="en-US" altLang="zh-CN" sz="3200" b="1" i="0" u="none" strike="noStrike" kern="1200" cap="none" spc="0" normalizeH="0" baseline="0" noProof="1">
                <a:solidFill>
                  <a:srgbClr val="000000"/>
                </a:solidFill>
                <a:effectLst>
                  <a:outerShdw blurRad="38100" dist="38100" dir="2700000">
                    <a:srgbClr val="C0C0C0"/>
                  </a:outerShdw>
                </a:effectLst>
                <a:latin typeface="+mj-lt"/>
                <a:ea typeface="+mj-ea"/>
                <a:cs typeface="+mj-cs"/>
              </a:rPr>
              <a:t>	</a:t>
            </a:r>
          </a:p>
        </p:txBody>
      </p:sp>
      <p:sp>
        <p:nvSpPr>
          <p:cNvPr id="6148" name="Rectangle 7"/>
          <p:cNvSpPr/>
          <p:nvPr/>
        </p:nvSpPr>
        <p:spPr>
          <a:xfrm>
            <a:off x="1258888" y="692150"/>
            <a:ext cx="3384550" cy="609600"/>
          </a:xfrm>
          <a:prstGeom prst="rect">
            <a:avLst/>
          </a:prstGeom>
          <a:noFill/>
          <a:ln w="9525">
            <a:noFill/>
          </a:ln>
        </p:spPr>
        <p:txBody>
          <a:bodyPr anchor="ctr"/>
          <a:lstStyle/>
          <a:p>
            <a:pPr fontAlgn="base"/>
            <a:endParaRPr lang="zh-CN" altLang="en-US" strike="noStrike" noProof="1">
              <a:solidFill>
                <a:srgbClr val="800000"/>
              </a:solidFill>
              <a:effectLst>
                <a:outerShdw blurRad="38100" dist="38100" dir="2700000">
                  <a:srgbClr val="C0C0C0"/>
                </a:outerShdw>
              </a:effectLst>
              <a:latin typeface="Verdana" panose="020B0604030504040204" pitchFamily="2" charset="0"/>
            </a:endParaRPr>
          </a:p>
        </p:txBody>
      </p:sp>
      <p:sp>
        <p:nvSpPr>
          <p:cNvPr id="2" name="Rectangle 8"/>
          <p:cNvSpPr>
            <a:spLocks noGrp="1"/>
          </p:cNvSpPr>
          <p:nvPr>
            <p:ph type="body"/>
          </p:nvPr>
        </p:nvSpPr>
        <p:spPr>
          <a:xfrm>
            <a:off x="424180" y="1301750"/>
            <a:ext cx="6192838" cy="5113338"/>
          </a:xfrm>
        </p:spPr>
        <p:txBody>
          <a:bodyPr vert="horz" wrap="square" anchor="t"/>
          <a:lstStyle/>
          <a:p>
            <a:pPr eaLnBrk="1" hangingPunct="1">
              <a:lnSpc>
                <a:spcPct val="110000"/>
              </a:lnSpc>
              <a:spcBef>
                <a:spcPct val="0"/>
              </a:spcBef>
            </a:pPr>
            <a:r>
              <a:rPr lang="en-US" altLang="zh-CN" sz="2800" dirty="0">
                <a:latin typeface="Times New Roman" panose="02020603050405020304" pitchFamily="18" charset="0"/>
                <a:ea typeface="华文新魏" panose="02010800040101010101" pitchFamily="2" charset="-122"/>
              </a:rPr>
              <a:t>The first published definition</a:t>
            </a:r>
            <a:r>
              <a:rPr lang="en-US" altLang="zh-CN" dirty="0">
                <a:latin typeface="Times New Roman" panose="02020603050405020304" pitchFamily="18" charset="0"/>
                <a:ea typeface="华文新魏" panose="02010800040101010101" pitchFamily="2" charset="-122"/>
              </a:rPr>
              <a:t> </a:t>
            </a:r>
          </a:p>
          <a:p>
            <a:pPr lvl="1" eaLnBrk="1" hangingPunct="1">
              <a:lnSpc>
                <a:spcPct val="110000"/>
              </a:lnSpc>
              <a:spcBef>
                <a:spcPct val="0"/>
              </a:spcBef>
            </a:pPr>
            <a:r>
              <a:rPr lang="en-US" altLang="zh-CN" sz="2400" dirty="0">
                <a:latin typeface="Times New Roman" panose="02020603050405020304" pitchFamily="18" charset="0"/>
                <a:ea typeface="华文新魏" panose="02010800040101010101" pitchFamily="2" charset="-122"/>
              </a:rPr>
              <a:t>In 1994, J.C. Bezdek states that: </a:t>
            </a:r>
          </a:p>
          <a:p>
            <a:pPr eaLnBrk="1" hangingPunct="1">
              <a:lnSpc>
                <a:spcPct val="110000"/>
              </a:lnSpc>
              <a:spcBef>
                <a:spcPct val="0"/>
              </a:spcBef>
              <a:buNone/>
            </a:pPr>
            <a:r>
              <a:rPr lang="en-US" altLang="zh-CN" dirty="0">
                <a:latin typeface="Times New Roman" panose="02020603050405020304" pitchFamily="18" charset="0"/>
                <a:ea typeface="华文新魏" panose="02010800040101010101" pitchFamily="2" charset="-122"/>
              </a:rPr>
              <a:t>        </a:t>
            </a:r>
            <a:r>
              <a:rPr lang="en-US" altLang="zh-CN" sz="2400" dirty="0">
                <a:latin typeface="Times New Roman" panose="02020603050405020304" pitchFamily="18" charset="0"/>
                <a:ea typeface="华文新魏" panose="02010800040101010101" pitchFamily="2" charset="-122"/>
              </a:rPr>
              <a:t>“…</a:t>
            </a:r>
            <a:r>
              <a:rPr lang="en-US" altLang="zh-CN" sz="2400" i="1" dirty="0">
                <a:latin typeface="Times New Roman" panose="02020603050405020304" pitchFamily="18" charset="0"/>
                <a:ea typeface="华文新魏" panose="02010800040101010101" pitchFamily="2" charset="-122"/>
              </a:rPr>
              <a:t>a system is</a:t>
            </a:r>
            <a:r>
              <a:rPr lang="en-US" altLang="zh-CN" sz="2400" b="1" i="1" dirty="0">
                <a:solidFill>
                  <a:srgbClr val="FF0000"/>
                </a:solidFill>
                <a:latin typeface="Times New Roman" panose="02020603050405020304" pitchFamily="18" charset="0"/>
                <a:ea typeface="华文新魏" panose="02010800040101010101" pitchFamily="2" charset="-122"/>
              </a:rPr>
              <a:t> computational intelligence</a:t>
            </a:r>
            <a:r>
              <a:rPr lang="en-US" altLang="zh-CN" sz="2400" i="1" dirty="0">
                <a:latin typeface="Times New Roman" panose="02020603050405020304" pitchFamily="18" charset="0"/>
                <a:ea typeface="华文新魏" panose="02010800040101010101" pitchFamily="2" charset="-122"/>
              </a:rPr>
              <a:t> when it deal only with the numerical (low-level) data, has a pattern recognition component, and does not use knowledge in the AI sense, and additionally when it exhibit</a:t>
            </a:r>
            <a:r>
              <a:rPr lang="en-US" altLang="zh-CN" sz="2400" dirty="0">
                <a:latin typeface="Times New Roman" panose="02020603050405020304" pitchFamily="18" charset="0"/>
                <a:ea typeface="华文新魏" panose="02010800040101010101" pitchFamily="2" charset="-122"/>
              </a:rPr>
              <a:t> …" </a:t>
            </a:r>
          </a:p>
          <a:p>
            <a:pPr eaLnBrk="1" hangingPunct="1">
              <a:lnSpc>
                <a:spcPct val="110000"/>
              </a:lnSpc>
              <a:spcBef>
                <a:spcPct val="0"/>
              </a:spcBef>
            </a:pPr>
            <a:r>
              <a:rPr lang="en-US" altLang="zh-CN" sz="2800" dirty="0">
                <a:latin typeface="Times New Roman" panose="02020603050405020304" pitchFamily="18" charset="0"/>
                <a:ea typeface="华文新魏" panose="02010800040101010101" pitchFamily="2" charset="-122"/>
              </a:rPr>
              <a:t>Although used fairly widespread, there is no commonly accepted definition</a:t>
            </a:r>
          </a:p>
          <a:p>
            <a:pPr lvl="1" eaLnBrk="1" hangingPunct="1">
              <a:lnSpc>
                <a:spcPct val="110000"/>
              </a:lnSpc>
              <a:spcBef>
                <a:spcPct val="0"/>
              </a:spcBef>
              <a:buNone/>
            </a:pPr>
            <a:endParaRPr lang="zh-CN" altLang="en-US" sz="2000" b="1" dirty="0">
              <a:latin typeface="Times New Roman" panose="02020603050405020304" pitchFamily="18" charset="0"/>
              <a:ea typeface="华文新魏" panose="02010800040101010101" pitchFamily="2" charset="-122"/>
            </a:endParaRPr>
          </a:p>
        </p:txBody>
      </p:sp>
      <p:grpSp>
        <p:nvGrpSpPr>
          <p:cNvPr id="6149" name="组合 6149"/>
          <p:cNvGrpSpPr/>
          <p:nvPr/>
        </p:nvGrpSpPr>
        <p:grpSpPr>
          <a:xfrm>
            <a:off x="6804025" y="1628775"/>
            <a:ext cx="2133600" cy="3673475"/>
            <a:chOff x="0" y="0"/>
            <a:chExt cx="1344" cy="2314"/>
          </a:xfrm>
        </p:grpSpPr>
        <p:pic>
          <p:nvPicPr>
            <p:cNvPr id="6150" name="Picture 10" descr="photo of James Bezdek"/>
            <p:cNvPicPr>
              <a:picLocks noChangeAspect="1"/>
            </p:cNvPicPr>
            <p:nvPr/>
          </p:nvPicPr>
          <p:blipFill>
            <a:blip r:embed="rId2"/>
            <a:stretch>
              <a:fillRect/>
            </a:stretch>
          </p:blipFill>
          <p:spPr>
            <a:xfrm>
              <a:off x="0" y="0"/>
              <a:ext cx="1344" cy="1872"/>
            </a:xfrm>
            <a:prstGeom prst="rect">
              <a:avLst/>
            </a:prstGeom>
            <a:noFill/>
            <a:ln w="9525">
              <a:noFill/>
            </a:ln>
          </p:spPr>
        </p:pic>
        <p:sp>
          <p:nvSpPr>
            <p:cNvPr id="6151" name="Rectangle 11"/>
            <p:cNvSpPr/>
            <p:nvPr/>
          </p:nvSpPr>
          <p:spPr>
            <a:xfrm>
              <a:off x="96" y="1872"/>
              <a:ext cx="1084" cy="442"/>
            </a:xfrm>
            <a:prstGeom prst="rect">
              <a:avLst/>
            </a:prstGeom>
            <a:noFill/>
            <a:ln w="9525">
              <a:noFill/>
            </a:ln>
          </p:spPr>
          <p:txBody>
            <a:bodyPr wrap="none" anchor="t">
              <a:spAutoFit/>
            </a:bodyPr>
            <a:lstStyle/>
            <a:p>
              <a:pPr algn="ctr"/>
              <a:r>
                <a:rPr lang="zh-CN" altLang="en-US" sz="2000" b="1" dirty="0">
                  <a:latin typeface="Arial" panose="020B0604020202020204" pitchFamily="34" charset="0"/>
                  <a:ea typeface="楷体_GB2312" pitchFamily="49" charset="-122"/>
                </a:rPr>
                <a:t>贝兹德克</a:t>
              </a:r>
            </a:p>
            <a:p>
              <a:pPr algn="ctr"/>
              <a:r>
                <a:rPr lang="en-US" altLang="zh-CN" sz="2000" b="1" dirty="0">
                  <a:latin typeface="Arial" panose="020B0604020202020204" pitchFamily="34" charset="0"/>
                  <a:ea typeface="楷体_GB2312" pitchFamily="49" charset="-122"/>
                </a:rPr>
                <a:t>(J.C. Bezdek)</a:t>
              </a:r>
              <a:endParaRPr lang="zh-CN" altLang="en-US" sz="2000" b="1" dirty="0">
                <a:latin typeface="Arial" panose="020B0604020202020204" pitchFamily="34" charset="0"/>
                <a:ea typeface="楷体_GB2312" pitchFamily="49" charset="-122"/>
              </a:endParaRPr>
            </a:p>
          </p:txBody>
        </p:sp>
      </p:gr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内容占位符 1"/>
          <p:cNvSpPr>
            <a:spLocks noGrp="1"/>
          </p:cNvSpPr>
          <p:nvPr>
            <p:ph idx="1"/>
          </p:nvPr>
        </p:nvSpPr>
        <p:spPr/>
        <p:txBody>
          <a:bodyPr vert="horz" wrap="square" anchor="t"/>
          <a:lstStyle/>
          <a:p>
            <a:pPr>
              <a:buSzPct val="68000"/>
            </a:pPr>
            <a:r>
              <a:rPr kumimoji="0" lang="zh-CN" altLang="en-US" sz="2800" kern="1200" dirty="0">
                <a:solidFill>
                  <a:schemeClr val="tx2"/>
                </a:solidFill>
                <a:latin typeface="楷体_GB2312"/>
                <a:ea typeface="+mn-ea"/>
                <a:cs typeface="+mn-cs"/>
              </a:rPr>
              <a:t>对于</a:t>
            </a:r>
            <a:r>
              <a:rPr kumimoji="0" lang="en-US" altLang="zh-CN" sz="2800" kern="1200" dirty="0">
                <a:solidFill>
                  <a:schemeClr val="tx2"/>
                </a:solidFill>
                <a:latin typeface="楷体_GB2312"/>
                <a:ea typeface="+mn-ea"/>
                <a:cs typeface="+mn-cs"/>
              </a:rPr>
              <a:t>2</a:t>
            </a:r>
            <a:r>
              <a:rPr kumimoji="0" lang="zh-CN" altLang="en-US" sz="2800" kern="1200" dirty="0">
                <a:solidFill>
                  <a:schemeClr val="tx2"/>
                </a:solidFill>
                <a:latin typeface="楷体_GB2312"/>
                <a:ea typeface="+mn-ea"/>
                <a:cs typeface="+mn-cs"/>
              </a:rPr>
              <a:t>个输入，</a:t>
            </a:r>
            <a:r>
              <a:rPr kumimoji="0" lang="en-US" altLang="zh-CN" sz="2800" kern="1200" dirty="0">
                <a:solidFill>
                  <a:schemeClr val="tx2"/>
                </a:solidFill>
                <a:latin typeface="楷体_GB2312"/>
                <a:ea typeface="+mn-ea"/>
                <a:cs typeface="+mn-cs"/>
              </a:rPr>
              <a:t>TLU</a:t>
            </a:r>
            <a:r>
              <a:rPr kumimoji="0" lang="zh-CN" altLang="en-US" sz="2800" kern="1200" dirty="0">
                <a:solidFill>
                  <a:schemeClr val="tx2"/>
                </a:solidFill>
                <a:latin typeface="楷体_GB2312"/>
                <a:ea typeface="+mn-ea"/>
                <a:cs typeface="+mn-cs"/>
              </a:rPr>
              <a:t>通过权值阈值决定的直线，将平面上的点划分为两类，分别对应神经元的兴奋状态和抑制状态</a:t>
            </a:r>
            <a:endParaRPr kumimoji="0" lang="en-US" altLang="zh-CN" sz="2800" kern="1200" dirty="0">
              <a:solidFill>
                <a:schemeClr val="tx2"/>
              </a:solidFill>
              <a:latin typeface="楷体_GB2312"/>
              <a:ea typeface="+mn-ea"/>
              <a:cs typeface="+mn-cs"/>
            </a:endParaRPr>
          </a:p>
          <a:p>
            <a:pPr>
              <a:buSzPct val="68000"/>
            </a:pPr>
            <a:r>
              <a:rPr kumimoji="0" lang="zh-CN" altLang="en-US" sz="2800" kern="1200" dirty="0">
                <a:solidFill>
                  <a:schemeClr val="tx2"/>
                </a:solidFill>
                <a:latin typeface="楷体_GB2312"/>
                <a:ea typeface="+mn-ea"/>
                <a:cs typeface="+mn-cs"/>
              </a:rPr>
              <a:t>对于</a:t>
            </a:r>
            <a:r>
              <a:rPr kumimoji="0" lang="en-US" altLang="zh-CN" sz="2800" kern="1200" dirty="0">
                <a:solidFill>
                  <a:schemeClr val="tx2"/>
                </a:solidFill>
                <a:latin typeface="楷体_GB2312"/>
                <a:ea typeface="+mn-ea"/>
                <a:cs typeface="+mn-cs"/>
              </a:rPr>
              <a:t>3</a:t>
            </a:r>
            <a:r>
              <a:rPr kumimoji="0" lang="zh-CN" altLang="en-US" sz="2800" kern="1200" dirty="0">
                <a:solidFill>
                  <a:schemeClr val="tx2"/>
                </a:solidFill>
                <a:latin typeface="楷体_GB2312"/>
                <a:ea typeface="+mn-ea"/>
                <a:cs typeface="+mn-cs"/>
              </a:rPr>
              <a:t>个输入，</a:t>
            </a:r>
            <a:r>
              <a:rPr kumimoji="0" lang="en-US" altLang="zh-CN" sz="2800" kern="1200" dirty="0">
                <a:solidFill>
                  <a:schemeClr val="tx2"/>
                </a:solidFill>
                <a:latin typeface="楷体_GB2312"/>
                <a:ea typeface="+mn-ea"/>
                <a:cs typeface="+mn-cs"/>
              </a:rPr>
              <a:t>TLU</a:t>
            </a:r>
            <a:r>
              <a:rPr kumimoji="0" lang="zh-CN" altLang="en-US" sz="2800" kern="1200" dirty="0">
                <a:solidFill>
                  <a:schemeClr val="tx2"/>
                </a:solidFill>
                <a:latin typeface="楷体_GB2312"/>
                <a:ea typeface="+mn-ea"/>
                <a:cs typeface="+mn-cs"/>
              </a:rPr>
              <a:t>则通过权值阈值决定的平面，将空间中的点划分为两类</a:t>
            </a:r>
            <a:endParaRPr kumimoji="0" lang="en-US" altLang="zh-CN" sz="2800" kern="1200" dirty="0">
              <a:solidFill>
                <a:schemeClr val="tx2"/>
              </a:solidFill>
              <a:latin typeface="楷体_GB2312"/>
              <a:ea typeface="+mn-ea"/>
              <a:cs typeface="+mn-cs"/>
            </a:endParaRPr>
          </a:p>
          <a:p>
            <a:pPr>
              <a:buSzPct val="68000"/>
            </a:pPr>
            <a:r>
              <a:rPr kumimoji="0" lang="zh-CN" altLang="en-US" sz="2800" kern="1200" dirty="0">
                <a:solidFill>
                  <a:schemeClr val="tx2"/>
                </a:solidFill>
                <a:latin typeface="楷体_GB2312"/>
                <a:ea typeface="+mn-ea"/>
                <a:cs typeface="+mn-cs"/>
              </a:rPr>
              <a:t>对于</a:t>
            </a:r>
            <a:r>
              <a:rPr kumimoji="0" lang="en-US" altLang="zh-CN" sz="2800" kern="1200" dirty="0">
                <a:solidFill>
                  <a:schemeClr val="tx2"/>
                </a:solidFill>
                <a:latin typeface="楷体_GB2312"/>
                <a:ea typeface="+mn-ea"/>
                <a:cs typeface="+mn-cs"/>
              </a:rPr>
              <a:t>&gt;3</a:t>
            </a:r>
            <a:r>
              <a:rPr kumimoji="0" lang="zh-CN" altLang="en-US" sz="2800" kern="1200" dirty="0">
                <a:solidFill>
                  <a:schemeClr val="tx2"/>
                </a:solidFill>
                <a:latin typeface="楷体_GB2312"/>
                <a:ea typeface="+mn-ea"/>
                <a:cs typeface="+mn-cs"/>
              </a:rPr>
              <a:t>个输入，权值阈值对应的就是一个超平面，将超空间中的点进行分类</a:t>
            </a:r>
            <a:endParaRPr kumimoji="0" lang="en-US" altLang="zh-CN" sz="2800" kern="1200" dirty="0">
              <a:solidFill>
                <a:schemeClr val="tx2"/>
              </a:solidFill>
              <a:latin typeface="楷体_GB2312"/>
              <a:ea typeface="+mn-ea"/>
              <a:cs typeface="+mn-cs"/>
            </a:endParaRPr>
          </a:p>
          <a:p>
            <a:pPr>
              <a:buSzPct val="68000"/>
            </a:pPr>
            <a:r>
              <a:rPr kumimoji="0" lang="zh-CN" altLang="en-US" sz="2800" kern="1200" dirty="0">
                <a:solidFill>
                  <a:schemeClr val="tx2"/>
                </a:solidFill>
                <a:latin typeface="楷体_GB2312"/>
                <a:ea typeface="+mn-ea"/>
                <a:cs typeface="+mn-cs"/>
              </a:rPr>
              <a:t>称能通过单个</a:t>
            </a:r>
            <a:r>
              <a:rPr kumimoji="0" lang="en-US" altLang="zh-CN" sz="2800" kern="1200" dirty="0">
                <a:solidFill>
                  <a:schemeClr val="tx2"/>
                </a:solidFill>
                <a:latin typeface="楷体_GB2312"/>
                <a:ea typeface="+mn-ea"/>
                <a:cs typeface="+mn-cs"/>
              </a:rPr>
              <a:t>TLU</a:t>
            </a:r>
            <a:r>
              <a:rPr kumimoji="0" lang="zh-CN" altLang="en-US" sz="2800" kern="1200" dirty="0">
                <a:solidFill>
                  <a:schemeClr val="tx2"/>
                </a:solidFill>
                <a:latin typeface="楷体_GB2312"/>
                <a:ea typeface="+mn-ea"/>
                <a:cs typeface="+mn-cs"/>
              </a:rPr>
              <a:t>解决的问题为线性可分的</a:t>
            </a:r>
          </a:p>
          <a:p>
            <a:pPr>
              <a:buSzPct val="68000"/>
            </a:pPr>
            <a:r>
              <a:rPr kumimoji="0" lang="zh-CN" altLang="en-US" sz="2800" kern="1200" dirty="0">
                <a:solidFill>
                  <a:schemeClr val="tx2"/>
                </a:solidFill>
                <a:latin typeface="楷体_GB2312"/>
                <a:ea typeface="+mn-ea"/>
                <a:cs typeface="+mn-cs"/>
              </a:rPr>
              <a:t>与、或、非等简单逻辑都可通过单个</a:t>
            </a:r>
            <a:r>
              <a:rPr kumimoji="0" lang="en-US" altLang="zh-CN" sz="2800" kern="1200" dirty="0">
                <a:solidFill>
                  <a:schemeClr val="tx2"/>
                </a:solidFill>
                <a:latin typeface="楷体_GB2312"/>
                <a:ea typeface="+mn-ea"/>
                <a:cs typeface="+mn-cs"/>
              </a:rPr>
              <a:t>TLU</a:t>
            </a:r>
            <a:r>
              <a:rPr kumimoji="0" lang="zh-CN" altLang="en-US" sz="2800" kern="1200" dirty="0">
                <a:solidFill>
                  <a:schemeClr val="tx2"/>
                </a:solidFill>
                <a:latin typeface="楷体_GB2312"/>
                <a:ea typeface="+mn-ea"/>
                <a:cs typeface="+mn-cs"/>
              </a:rPr>
              <a:t>实现</a:t>
            </a:r>
          </a:p>
          <a:p>
            <a:pPr>
              <a:buSzPct val="68000"/>
            </a:pPr>
            <a:endParaRPr kumimoji="0" lang="zh-CN" altLang="en-US" sz="2800" kern="1200" dirty="0">
              <a:solidFill>
                <a:schemeClr val="tx2"/>
              </a:solidFill>
              <a:latin typeface="楷体_GB2312"/>
              <a:ea typeface="+mn-ea"/>
              <a:cs typeface="+mn-cs"/>
            </a:endParaRPr>
          </a:p>
          <a:p>
            <a:pPr>
              <a:buSzPct val="68000"/>
            </a:pPr>
            <a:endParaRPr kumimoji="0" lang="zh-CN" altLang="en-US" sz="2800" kern="1200" dirty="0">
              <a:solidFill>
                <a:schemeClr val="tx2"/>
              </a:solidFill>
              <a:latin typeface="楷体_GB2312"/>
              <a:ea typeface="+mn-ea"/>
              <a:cs typeface="+mn-cs"/>
            </a:endParaRPr>
          </a:p>
          <a:p>
            <a:pPr>
              <a:buSzPct val="68000"/>
            </a:pPr>
            <a:endParaRPr kumimoji="0" lang="zh-CN" altLang="en-US" sz="2800" kern="1200" dirty="0">
              <a:solidFill>
                <a:schemeClr val="tx2"/>
              </a:solidFill>
              <a:latin typeface="楷体_GB2312"/>
              <a:ea typeface="+mn-ea"/>
              <a:cs typeface="+mn-cs"/>
            </a:endParaRPr>
          </a:p>
          <a:p>
            <a:pPr>
              <a:buSzPct val="68000"/>
            </a:pPr>
            <a:endParaRPr kumimoji="0" lang="zh-CN" altLang="en-US" sz="2800" kern="1200" dirty="0">
              <a:latin typeface="Times New Roman" panose="02020603050405020304" pitchFamily="18" charset="0"/>
              <a:ea typeface="Times New Roman" panose="02020603050405020304" pitchFamily="18" charset="0"/>
              <a:cs typeface="+mn-cs"/>
            </a:endParaRPr>
          </a:p>
        </p:txBody>
      </p:sp>
      <p:sp>
        <p:nvSpPr>
          <p:cNvPr id="3" name="标题 2"/>
          <p:cNvSpPr>
            <a:spLocks noGrp="1"/>
          </p:cNvSpPr>
          <p:nvPr>
            <p:ph type="title"/>
          </p:nvPr>
        </p:nvSpPr>
        <p:spPr>
          <a:xfrm>
            <a:off x="457200" y="274637"/>
            <a:ext cx="8229600" cy="11430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Artificial Neuron — TLU</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838200" y="228600"/>
            <a:ext cx="7696200" cy="762000"/>
          </a:xfrm>
          <a:noFill/>
          <a:ln>
            <a:noFill/>
          </a:ln>
          <a:effectLst/>
          <a:sp3d prstMaterial="plastic"/>
        </p:spPr>
        <p:txBody>
          <a:bodyPr vert="horz" rtlCol="0" anchor="ctr">
            <a:no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TLU</a:t>
            </a:r>
            <a:r>
              <a:rPr kumimoji="0" lang="zh-CN"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实现逻辑分类</a:t>
            </a:r>
            <a:r>
              <a:rPr kumimoji="0" lang="en-US" altLang="zh-CN"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—And</a:t>
            </a:r>
            <a:endParaRPr kumimoji="0" lang="zh-CN"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graphicFrame>
        <p:nvGraphicFramePr>
          <p:cNvPr id="142406" name="Group 70"/>
          <p:cNvGraphicFramePr>
            <a:graphicFrameLocks noGrp="1"/>
          </p:cNvGraphicFramePr>
          <p:nvPr>
            <p:custDataLst>
              <p:tags r:id="rId1"/>
            </p:custDataLst>
          </p:nvPr>
        </p:nvGraphicFramePr>
        <p:xfrm>
          <a:off x="1042988" y="1066800"/>
          <a:ext cx="7561262" cy="2743200"/>
        </p:xfrm>
        <a:graphic>
          <a:graphicData uri="http://schemas.openxmlformats.org/drawingml/2006/table">
            <a:tbl>
              <a:tblPr/>
              <a:tblGrid>
                <a:gridCol w="606425">
                  <a:extLst>
                    <a:ext uri="{9D8B030D-6E8A-4147-A177-3AD203B41FA5}">
                      <a16:colId xmlns:a16="http://schemas.microsoft.com/office/drawing/2014/main" val="20000"/>
                    </a:ext>
                  </a:extLst>
                </a:gridCol>
                <a:gridCol w="534987">
                  <a:extLst>
                    <a:ext uri="{9D8B030D-6E8A-4147-A177-3AD203B41FA5}">
                      <a16:colId xmlns:a16="http://schemas.microsoft.com/office/drawing/2014/main" val="20001"/>
                    </a:ext>
                  </a:extLst>
                </a:gridCol>
                <a:gridCol w="1176338">
                  <a:extLst>
                    <a:ext uri="{9D8B030D-6E8A-4147-A177-3AD203B41FA5}">
                      <a16:colId xmlns:a16="http://schemas.microsoft.com/office/drawing/2014/main" val="20002"/>
                    </a:ext>
                  </a:extLst>
                </a:gridCol>
                <a:gridCol w="3106737">
                  <a:extLst>
                    <a:ext uri="{9D8B030D-6E8A-4147-A177-3AD203B41FA5}">
                      <a16:colId xmlns:a16="http://schemas.microsoft.com/office/drawing/2014/main" val="20003"/>
                    </a:ext>
                  </a:extLst>
                </a:gridCol>
                <a:gridCol w="2136775">
                  <a:extLst>
                    <a:ext uri="{9D8B030D-6E8A-4147-A177-3AD203B41FA5}">
                      <a16:colId xmlns:a16="http://schemas.microsoft.com/office/drawing/2014/main" val="20004"/>
                    </a:ext>
                  </a:extLst>
                </a:gridCol>
              </a:tblGrid>
              <a:tr h="373063">
                <a:tc gridSpan="2">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input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output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function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condition</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1"/>
                  </a:ext>
                </a:extLst>
              </a:tr>
              <a:tr h="37306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+T</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 </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0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306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+T</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2383" name="Line 47"/>
          <p:cNvSpPr/>
          <p:nvPr/>
        </p:nvSpPr>
        <p:spPr>
          <a:xfrm>
            <a:off x="2124075" y="4284663"/>
            <a:ext cx="2374900" cy="1584325"/>
          </a:xfrm>
          <a:prstGeom prst="line">
            <a:avLst/>
          </a:prstGeom>
          <a:ln w="9525" cap="flat" cmpd="sng">
            <a:solidFill>
              <a:schemeClr val="tx1"/>
            </a:solidFill>
            <a:prstDash val="solid"/>
            <a:round/>
            <a:headEnd type="none" w="med" len="med"/>
            <a:tailEnd type="none" w="med" len="med"/>
          </a:ln>
        </p:spPr>
      </p:sp>
      <p:grpSp>
        <p:nvGrpSpPr>
          <p:cNvPr id="2" name="Group 71"/>
          <p:cNvGrpSpPr/>
          <p:nvPr/>
        </p:nvGrpSpPr>
        <p:grpSpPr>
          <a:xfrm>
            <a:off x="838200" y="3886200"/>
            <a:ext cx="4032250" cy="2232025"/>
            <a:chOff x="528" y="2448"/>
            <a:chExt cx="2540" cy="1406"/>
          </a:xfrm>
        </p:grpSpPr>
        <p:sp>
          <p:nvSpPr>
            <p:cNvPr id="39982" name="Line 49"/>
            <p:cNvSpPr/>
            <p:nvPr/>
          </p:nvSpPr>
          <p:spPr>
            <a:xfrm>
              <a:off x="528" y="3627"/>
              <a:ext cx="2540" cy="0"/>
            </a:xfrm>
            <a:prstGeom prst="line">
              <a:avLst/>
            </a:prstGeom>
            <a:ln w="9525" cap="flat" cmpd="sng">
              <a:solidFill>
                <a:schemeClr val="tx1"/>
              </a:solidFill>
              <a:prstDash val="solid"/>
              <a:miter/>
              <a:headEnd type="none" w="med" len="med"/>
              <a:tailEnd type="triangle" w="med" len="med"/>
            </a:ln>
          </p:spPr>
        </p:sp>
        <p:sp>
          <p:nvSpPr>
            <p:cNvPr id="39983" name="Line 50"/>
            <p:cNvSpPr/>
            <p:nvPr/>
          </p:nvSpPr>
          <p:spPr>
            <a:xfrm flipV="1">
              <a:off x="1434" y="2448"/>
              <a:ext cx="0" cy="1406"/>
            </a:xfrm>
            <a:prstGeom prst="line">
              <a:avLst/>
            </a:prstGeom>
            <a:ln w="9525" cap="flat" cmpd="sng">
              <a:solidFill>
                <a:schemeClr val="tx1"/>
              </a:solidFill>
              <a:prstDash val="solid"/>
              <a:round/>
              <a:headEnd type="none" w="med" len="med"/>
              <a:tailEnd type="triangle" w="med" len="med"/>
            </a:ln>
          </p:spPr>
        </p:sp>
        <p:sp>
          <p:nvSpPr>
            <p:cNvPr id="39984" name="Text Box 51"/>
            <p:cNvSpPr txBox="1"/>
            <p:nvPr/>
          </p:nvSpPr>
          <p:spPr>
            <a:xfrm>
              <a:off x="2523" y="3654"/>
              <a:ext cx="349" cy="200"/>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39985" name="Text Box 52"/>
            <p:cNvSpPr txBox="1"/>
            <p:nvPr/>
          </p:nvSpPr>
          <p:spPr>
            <a:xfrm>
              <a:off x="1222" y="2493"/>
              <a:ext cx="349" cy="201"/>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2</a:t>
              </a:r>
            </a:p>
          </p:txBody>
        </p:sp>
        <p:sp>
          <p:nvSpPr>
            <p:cNvPr id="39986" name="Oval 53"/>
            <p:cNvSpPr/>
            <p:nvPr/>
          </p:nvSpPr>
          <p:spPr>
            <a:xfrm>
              <a:off x="2206" y="3563"/>
              <a:ext cx="90" cy="90"/>
            </a:xfrm>
            <a:prstGeom prst="ellipse">
              <a:avLst/>
            </a:prstGeom>
            <a:solidFill>
              <a:srgbClr val="CC0000"/>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9987" name="Oval 54"/>
            <p:cNvSpPr/>
            <p:nvPr/>
          </p:nvSpPr>
          <p:spPr>
            <a:xfrm>
              <a:off x="1389" y="3563"/>
              <a:ext cx="90" cy="90"/>
            </a:xfrm>
            <a:prstGeom prst="ellipse">
              <a:avLst/>
            </a:prstGeom>
            <a:solidFill>
              <a:srgbClr val="CC0000"/>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9988" name="Oval 55"/>
            <p:cNvSpPr/>
            <p:nvPr/>
          </p:nvSpPr>
          <p:spPr>
            <a:xfrm>
              <a:off x="1389" y="2883"/>
              <a:ext cx="90" cy="90"/>
            </a:xfrm>
            <a:prstGeom prst="ellipse">
              <a:avLst/>
            </a:prstGeom>
            <a:solidFill>
              <a:srgbClr val="CC0000"/>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9989" name="Oval 56"/>
            <p:cNvSpPr/>
            <p:nvPr/>
          </p:nvSpPr>
          <p:spPr>
            <a:xfrm>
              <a:off x="2206" y="2883"/>
              <a:ext cx="90" cy="90"/>
            </a:xfrm>
            <a:prstGeom prst="ellipse">
              <a:avLst/>
            </a:prstGeom>
            <a:solidFill>
              <a:srgbClr val="0000FF"/>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grpSp>
      <p:grpSp>
        <p:nvGrpSpPr>
          <p:cNvPr id="3" name="Group 75"/>
          <p:cNvGrpSpPr/>
          <p:nvPr/>
        </p:nvGrpSpPr>
        <p:grpSpPr>
          <a:xfrm>
            <a:off x="5181600" y="4267200"/>
            <a:ext cx="3505200" cy="1997075"/>
            <a:chOff x="3264" y="2688"/>
            <a:chExt cx="2208" cy="1258"/>
          </a:xfrm>
        </p:grpSpPr>
        <p:sp>
          <p:nvSpPr>
            <p:cNvPr id="39991" name="Oval 58"/>
            <p:cNvSpPr/>
            <p:nvPr/>
          </p:nvSpPr>
          <p:spPr>
            <a:xfrm>
              <a:off x="3818" y="2878"/>
              <a:ext cx="616" cy="596"/>
            </a:xfrm>
            <a:prstGeom prst="ellipse">
              <a:avLst/>
            </a:prstGeom>
            <a:solidFill>
              <a:schemeClr val="accent1"/>
            </a:solidFill>
            <a:ln w="9525" cap="flat" cmpd="sng">
              <a:solidFill>
                <a:srgbClr val="000000"/>
              </a:solidFill>
              <a:prstDash val="solid"/>
              <a:round/>
              <a:headEnd type="none" w="med" len="med"/>
              <a:tailEnd type="none" w="sm" len="lg"/>
            </a:ln>
          </p:spPr>
          <p:txBody>
            <a:bodyPr lIns="0" tIns="0" rIns="0" bIns="0" anchor="t"/>
            <a:lstStyle/>
            <a:p>
              <a:endParaRPr lang="zh-CN" altLang="en-US" sz="2400" dirty="0">
                <a:solidFill>
                  <a:srgbClr val="000000"/>
                </a:solidFill>
                <a:latin typeface="Comic Sans MS" panose="030F0702030302020204" pitchFamily="66" charset="0"/>
                <a:ea typeface="宋体" panose="02010600030101010101" pitchFamily="2" charset="-122"/>
              </a:endParaRPr>
            </a:p>
          </p:txBody>
        </p:sp>
        <p:sp>
          <p:nvSpPr>
            <p:cNvPr id="39992" name="Line 59"/>
            <p:cNvSpPr/>
            <p:nvPr/>
          </p:nvSpPr>
          <p:spPr>
            <a:xfrm>
              <a:off x="3469" y="2842"/>
              <a:ext cx="410" cy="145"/>
            </a:xfrm>
            <a:prstGeom prst="line">
              <a:avLst/>
            </a:prstGeom>
            <a:ln w="28575" cap="flat" cmpd="sng">
              <a:solidFill>
                <a:srgbClr val="000000"/>
              </a:solidFill>
              <a:prstDash val="solid"/>
              <a:round/>
              <a:headEnd type="none" w="med" len="med"/>
              <a:tailEnd type="triangle" w="sm" len="lg"/>
            </a:ln>
          </p:spPr>
        </p:sp>
        <p:sp>
          <p:nvSpPr>
            <p:cNvPr id="39993" name="Line 60"/>
            <p:cNvSpPr/>
            <p:nvPr/>
          </p:nvSpPr>
          <p:spPr>
            <a:xfrm flipV="1">
              <a:off x="3421" y="3282"/>
              <a:ext cx="445" cy="184"/>
            </a:xfrm>
            <a:prstGeom prst="line">
              <a:avLst/>
            </a:prstGeom>
            <a:ln w="28575" cap="flat" cmpd="sng">
              <a:solidFill>
                <a:srgbClr val="000000"/>
              </a:solidFill>
              <a:prstDash val="solid"/>
              <a:round/>
              <a:headEnd type="none" w="med" len="med"/>
              <a:tailEnd type="triangle" w="sm" len="lg"/>
            </a:ln>
          </p:spPr>
        </p:sp>
        <p:sp>
          <p:nvSpPr>
            <p:cNvPr id="39994" name="Line 61"/>
            <p:cNvSpPr/>
            <p:nvPr/>
          </p:nvSpPr>
          <p:spPr>
            <a:xfrm flipV="1">
              <a:off x="4433" y="3161"/>
              <a:ext cx="342" cy="9"/>
            </a:xfrm>
            <a:prstGeom prst="line">
              <a:avLst/>
            </a:prstGeom>
            <a:ln w="28575" cap="flat" cmpd="sng">
              <a:solidFill>
                <a:srgbClr val="000000"/>
              </a:solidFill>
              <a:prstDash val="solid"/>
              <a:round/>
              <a:headEnd type="none" w="med" len="med"/>
              <a:tailEnd type="triangle" w="sm" len="lg"/>
            </a:ln>
          </p:spPr>
        </p:sp>
        <p:sp>
          <p:nvSpPr>
            <p:cNvPr id="39995" name="Text Box 62"/>
            <p:cNvSpPr txBox="1"/>
            <p:nvPr/>
          </p:nvSpPr>
          <p:spPr>
            <a:xfrm>
              <a:off x="3312" y="2690"/>
              <a:ext cx="349" cy="200"/>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39996" name="Text Box 63"/>
            <p:cNvSpPr txBox="1"/>
            <p:nvPr/>
          </p:nvSpPr>
          <p:spPr>
            <a:xfrm>
              <a:off x="3264" y="3322"/>
              <a:ext cx="349" cy="200"/>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2</a:t>
              </a:r>
            </a:p>
          </p:txBody>
        </p:sp>
        <p:sp>
          <p:nvSpPr>
            <p:cNvPr id="39997" name="Text Box 65"/>
            <p:cNvSpPr txBox="1"/>
            <p:nvPr/>
          </p:nvSpPr>
          <p:spPr>
            <a:xfrm>
              <a:off x="3552" y="2688"/>
              <a:ext cx="384"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1</a:t>
              </a:r>
            </a:p>
          </p:txBody>
        </p:sp>
        <p:sp>
          <p:nvSpPr>
            <p:cNvPr id="39998" name="Text Box 66"/>
            <p:cNvSpPr txBox="1"/>
            <p:nvPr/>
          </p:nvSpPr>
          <p:spPr>
            <a:xfrm>
              <a:off x="3517" y="3178"/>
              <a:ext cx="384"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1</a:t>
              </a:r>
            </a:p>
          </p:txBody>
        </p:sp>
        <p:sp>
          <p:nvSpPr>
            <p:cNvPr id="39999" name="Text Box 67"/>
            <p:cNvSpPr txBox="1"/>
            <p:nvPr/>
          </p:nvSpPr>
          <p:spPr>
            <a:xfrm>
              <a:off x="4765" y="3034"/>
              <a:ext cx="707"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2</a:t>
              </a:r>
              <a:endParaRPr lang="en-US" altLang="zh-CN" sz="2000" dirty="0">
                <a:solidFill>
                  <a:srgbClr val="000000"/>
                </a:solidFill>
                <a:latin typeface="Comic Sans MS" panose="030F0702030302020204" pitchFamily="66" charset="0"/>
                <a:ea typeface="华文新魏" panose="02010800040101010101" pitchFamily="2" charset="-122"/>
              </a:endParaRPr>
            </a:p>
          </p:txBody>
        </p:sp>
        <p:sp>
          <p:nvSpPr>
            <p:cNvPr id="40000" name="Line 72"/>
            <p:cNvSpPr/>
            <p:nvPr/>
          </p:nvSpPr>
          <p:spPr>
            <a:xfrm flipV="1">
              <a:off x="3504" y="3408"/>
              <a:ext cx="445" cy="336"/>
            </a:xfrm>
            <a:prstGeom prst="line">
              <a:avLst/>
            </a:prstGeom>
            <a:ln w="28575" cap="flat" cmpd="sng">
              <a:solidFill>
                <a:srgbClr val="000000"/>
              </a:solidFill>
              <a:prstDash val="solid"/>
              <a:round/>
              <a:headEnd type="none" w="med" len="med"/>
              <a:tailEnd type="triangle" w="sm" len="lg"/>
            </a:ln>
          </p:spPr>
        </p:sp>
        <p:sp>
          <p:nvSpPr>
            <p:cNvPr id="40001" name="Text Box 73"/>
            <p:cNvSpPr txBox="1"/>
            <p:nvPr/>
          </p:nvSpPr>
          <p:spPr>
            <a:xfrm>
              <a:off x="3360" y="3696"/>
              <a:ext cx="384"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1</a:t>
              </a:r>
            </a:p>
          </p:txBody>
        </p:sp>
        <p:sp>
          <p:nvSpPr>
            <p:cNvPr id="40002" name="Text Box 74"/>
            <p:cNvSpPr txBox="1"/>
            <p:nvPr/>
          </p:nvSpPr>
          <p:spPr>
            <a:xfrm>
              <a:off x="3648" y="3552"/>
              <a:ext cx="384"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-2</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066800" y="152399"/>
            <a:ext cx="7696200" cy="6858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TLU</a:t>
            </a:r>
            <a:r>
              <a:rPr kumimoji="0" lang="zh-CN"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实现逻辑分类</a:t>
            </a:r>
            <a:r>
              <a:rPr kumimoji="0" lang="en-US" altLang="zh-CN"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 Or</a:t>
            </a:r>
            <a:endParaRPr kumimoji="0" lang="zh-CN"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graphicFrame>
        <p:nvGraphicFramePr>
          <p:cNvPr id="143363" name="Group 3"/>
          <p:cNvGraphicFramePr>
            <a:graphicFrameLocks noGrp="1"/>
          </p:cNvGraphicFramePr>
          <p:nvPr/>
        </p:nvGraphicFramePr>
        <p:xfrm>
          <a:off x="1042988" y="1066800"/>
          <a:ext cx="7561262" cy="2743200"/>
        </p:xfrm>
        <a:graphic>
          <a:graphicData uri="http://schemas.openxmlformats.org/drawingml/2006/table">
            <a:tbl>
              <a:tblPr/>
              <a:tblGrid>
                <a:gridCol w="606425">
                  <a:extLst>
                    <a:ext uri="{9D8B030D-6E8A-4147-A177-3AD203B41FA5}">
                      <a16:colId xmlns:a16="http://schemas.microsoft.com/office/drawing/2014/main" val="20000"/>
                    </a:ext>
                  </a:extLst>
                </a:gridCol>
                <a:gridCol w="534987">
                  <a:extLst>
                    <a:ext uri="{9D8B030D-6E8A-4147-A177-3AD203B41FA5}">
                      <a16:colId xmlns:a16="http://schemas.microsoft.com/office/drawing/2014/main" val="20001"/>
                    </a:ext>
                  </a:extLst>
                </a:gridCol>
                <a:gridCol w="1176338">
                  <a:extLst>
                    <a:ext uri="{9D8B030D-6E8A-4147-A177-3AD203B41FA5}">
                      <a16:colId xmlns:a16="http://schemas.microsoft.com/office/drawing/2014/main" val="20002"/>
                    </a:ext>
                  </a:extLst>
                </a:gridCol>
                <a:gridCol w="3106737">
                  <a:extLst>
                    <a:ext uri="{9D8B030D-6E8A-4147-A177-3AD203B41FA5}">
                      <a16:colId xmlns:a16="http://schemas.microsoft.com/office/drawing/2014/main" val="20003"/>
                    </a:ext>
                  </a:extLst>
                </a:gridCol>
                <a:gridCol w="2136775">
                  <a:extLst>
                    <a:ext uri="{9D8B030D-6E8A-4147-A177-3AD203B41FA5}">
                      <a16:colId xmlns:a16="http://schemas.microsoft.com/office/drawing/2014/main" val="20004"/>
                    </a:ext>
                  </a:extLst>
                </a:gridCol>
              </a:tblGrid>
              <a:tr h="373063">
                <a:tc gridSpan="2">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input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output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function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condition</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 </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1"/>
                  </a:ext>
                </a:extLst>
              </a:tr>
              <a:tr h="37306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+T</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 </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 ≥</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 </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306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+T ≥</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 </a:t>
                      </a:r>
                      <a:r>
                        <a:rPr kumimoji="1" lang="zh-CN" altLang="en-US" sz="2400" b="0" i="0" u="none" strike="noStrike" cap="none" normalizeH="0" baseline="0">
                          <a:ln>
                            <a:noFill/>
                          </a:ln>
                          <a:solidFill>
                            <a:schemeClr val="tx1"/>
                          </a:solidFill>
                          <a:effectLst/>
                          <a:latin typeface="Times New Roman" panose="02020603050405020304" pitchFamily="18" charset="0"/>
                          <a:ea typeface="楷体_GB2312" pitchFamily="49"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*1+T≥0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-T≤w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w</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3427" name="Line 67"/>
          <p:cNvSpPr/>
          <p:nvPr/>
        </p:nvSpPr>
        <p:spPr>
          <a:xfrm>
            <a:off x="1692275" y="4602163"/>
            <a:ext cx="2374900" cy="1584325"/>
          </a:xfrm>
          <a:prstGeom prst="line">
            <a:avLst/>
          </a:prstGeom>
          <a:ln w="9525" cap="flat" cmpd="sng">
            <a:solidFill>
              <a:schemeClr val="tx1"/>
            </a:solidFill>
            <a:prstDash val="solid"/>
            <a:round/>
            <a:headEnd type="none" w="med" len="med"/>
            <a:tailEnd type="none" w="med" len="med"/>
          </a:ln>
        </p:spPr>
      </p:sp>
      <p:grpSp>
        <p:nvGrpSpPr>
          <p:cNvPr id="2" name="Group 88"/>
          <p:cNvGrpSpPr/>
          <p:nvPr/>
        </p:nvGrpSpPr>
        <p:grpSpPr>
          <a:xfrm>
            <a:off x="900113" y="3810000"/>
            <a:ext cx="4032250" cy="2232025"/>
            <a:chOff x="567" y="2400"/>
            <a:chExt cx="2540" cy="1406"/>
          </a:xfrm>
        </p:grpSpPr>
        <p:sp>
          <p:nvSpPr>
            <p:cNvPr id="41006" name="Line 69"/>
            <p:cNvSpPr/>
            <p:nvPr/>
          </p:nvSpPr>
          <p:spPr>
            <a:xfrm>
              <a:off x="567" y="3579"/>
              <a:ext cx="2540" cy="0"/>
            </a:xfrm>
            <a:prstGeom prst="line">
              <a:avLst/>
            </a:prstGeom>
            <a:ln w="9525" cap="flat" cmpd="sng">
              <a:solidFill>
                <a:schemeClr val="tx1"/>
              </a:solidFill>
              <a:prstDash val="solid"/>
              <a:miter/>
              <a:headEnd type="none" w="med" len="med"/>
              <a:tailEnd type="triangle" w="med" len="med"/>
            </a:ln>
          </p:spPr>
        </p:sp>
        <p:sp>
          <p:nvSpPr>
            <p:cNvPr id="41007" name="Line 70"/>
            <p:cNvSpPr/>
            <p:nvPr/>
          </p:nvSpPr>
          <p:spPr>
            <a:xfrm flipV="1">
              <a:off x="1473" y="2400"/>
              <a:ext cx="0" cy="1406"/>
            </a:xfrm>
            <a:prstGeom prst="line">
              <a:avLst/>
            </a:prstGeom>
            <a:ln w="9525" cap="flat" cmpd="sng">
              <a:solidFill>
                <a:schemeClr val="tx1"/>
              </a:solidFill>
              <a:prstDash val="solid"/>
              <a:round/>
              <a:headEnd type="none" w="med" len="med"/>
              <a:tailEnd type="triangle" w="med" len="med"/>
            </a:ln>
          </p:spPr>
        </p:sp>
        <p:sp>
          <p:nvSpPr>
            <p:cNvPr id="41008" name="Text Box 71"/>
            <p:cNvSpPr txBox="1"/>
            <p:nvPr/>
          </p:nvSpPr>
          <p:spPr>
            <a:xfrm>
              <a:off x="2562" y="3606"/>
              <a:ext cx="349" cy="200"/>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41009" name="Text Box 72"/>
            <p:cNvSpPr txBox="1"/>
            <p:nvPr/>
          </p:nvSpPr>
          <p:spPr>
            <a:xfrm>
              <a:off x="1261" y="2445"/>
              <a:ext cx="349" cy="201"/>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2</a:t>
              </a:r>
            </a:p>
          </p:txBody>
        </p:sp>
        <p:sp>
          <p:nvSpPr>
            <p:cNvPr id="41010" name="Oval 73"/>
            <p:cNvSpPr/>
            <p:nvPr/>
          </p:nvSpPr>
          <p:spPr>
            <a:xfrm>
              <a:off x="2245" y="3515"/>
              <a:ext cx="90" cy="90"/>
            </a:xfrm>
            <a:prstGeom prst="ellipse">
              <a:avLst/>
            </a:prstGeom>
            <a:solidFill>
              <a:srgbClr val="0000FF"/>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41011" name="Oval 74"/>
            <p:cNvSpPr/>
            <p:nvPr/>
          </p:nvSpPr>
          <p:spPr>
            <a:xfrm>
              <a:off x="1428" y="3515"/>
              <a:ext cx="90" cy="90"/>
            </a:xfrm>
            <a:prstGeom prst="ellipse">
              <a:avLst/>
            </a:prstGeom>
            <a:solidFill>
              <a:srgbClr val="CC0000"/>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41012" name="Oval 75"/>
            <p:cNvSpPr/>
            <p:nvPr/>
          </p:nvSpPr>
          <p:spPr>
            <a:xfrm>
              <a:off x="1428" y="2835"/>
              <a:ext cx="90" cy="90"/>
            </a:xfrm>
            <a:prstGeom prst="ellipse">
              <a:avLst/>
            </a:prstGeom>
            <a:solidFill>
              <a:srgbClr val="0000FF"/>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41013" name="Oval 76"/>
            <p:cNvSpPr/>
            <p:nvPr/>
          </p:nvSpPr>
          <p:spPr>
            <a:xfrm>
              <a:off x="2245" y="2835"/>
              <a:ext cx="90" cy="90"/>
            </a:xfrm>
            <a:prstGeom prst="ellipse">
              <a:avLst/>
            </a:prstGeom>
            <a:solidFill>
              <a:srgbClr val="0000FF"/>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grpSp>
      <p:grpSp>
        <p:nvGrpSpPr>
          <p:cNvPr id="3" name="Group 92"/>
          <p:cNvGrpSpPr/>
          <p:nvPr/>
        </p:nvGrpSpPr>
        <p:grpSpPr>
          <a:xfrm>
            <a:off x="5148263" y="4313238"/>
            <a:ext cx="3505200" cy="2027237"/>
            <a:chOff x="3243" y="2717"/>
            <a:chExt cx="2208" cy="1277"/>
          </a:xfrm>
        </p:grpSpPr>
        <p:sp>
          <p:nvSpPr>
            <p:cNvPr id="41015" name="Oval 78"/>
            <p:cNvSpPr/>
            <p:nvPr/>
          </p:nvSpPr>
          <p:spPr>
            <a:xfrm>
              <a:off x="3797" y="2907"/>
              <a:ext cx="616" cy="596"/>
            </a:xfrm>
            <a:prstGeom prst="ellipse">
              <a:avLst/>
            </a:prstGeom>
            <a:solidFill>
              <a:schemeClr val="accent1"/>
            </a:solidFill>
            <a:ln w="9525" cap="flat" cmpd="sng">
              <a:solidFill>
                <a:srgbClr val="000000"/>
              </a:solidFill>
              <a:prstDash val="solid"/>
              <a:round/>
              <a:headEnd type="none" w="med" len="med"/>
              <a:tailEnd type="none" w="sm" len="lg"/>
            </a:ln>
          </p:spPr>
          <p:txBody>
            <a:bodyPr lIns="0" tIns="0" rIns="0" bIns="0" anchor="t"/>
            <a:lstStyle/>
            <a:p>
              <a:endParaRPr lang="zh-CN" altLang="en-US" sz="2400" dirty="0">
                <a:solidFill>
                  <a:srgbClr val="000000"/>
                </a:solidFill>
                <a:latin typeface="Comic Sans MS" panose="030F0702030302020204" pitchFamily="66" charset="0"/>
                <a:ea typeface="宋体" panose="02010600030101010101" pitchFamily="2" charset="-122"/>
              </a:endParaRPr>
            </a:p>
          </p:txBody>
        </p:sp>
        <p:sp>
          <p:nvSpPr>
            <p:cNvPr id="41016" name="Line 79"/>
            <p:cNvSpPr/>
            <p:nvPr/>
          </p:nvSpPr>
          <p:spPr>
            <a:xfrm>
              <a:off x="3448" y="2871"/>
              <a:ext cx="410" cy="145"/>
            </a:xfrm>
            <a:prstGeom prst="line">
              <a:avLst/>
            </a:prstGeom>
            <a:ln w="28575" cap="flat" cmpd="sng">
              <a:solidFill>
                <a:srgbClr val="000000"/>
              </a:solidFill>
              <a:prstDash val="solid"/>
              <a:round/>
              <a:headEnd type="none" w="med" len="med"/>
              <a:tailEnd type="triangle" w="sm" len="lg"/>
            </a:ln>
          </p:spPr>
        </p:sp>
        <p:sp>
          <p:nvSpPr>
            <p:cNvPr id="41017" name="Line 80"/>
            <p:cNvSpPr/>
            <p:nvPr/>
          </p:nvSpPr>
          <p:spPr>
            <a:xfrm flipV="1">
              <a:off x="3400" y="3311"/>
              <a:ext cx="445" cy="184"/>
            </a:xfrm>
            <a:prstGeom prst="line">
              <a:avLst/>
            </a:prstGeom>
            <a:ln w="28575" cap="flat" cmpd="sng">
              <a:solidFill>
                <a:srgbClr val="000000"/>
              </a:solidFill>
              <a:prstDash val="solid"/>
              <a:round/>
              <a:headEnd type="none" w="med" len="med"/>
              <a:tailEnd type="triangle" w="sm" len="lg"/>
            </a:ln>
          </p:spPr>
        </p:sp>
        <p:sp>
          <p:nvSpPr>
            <p:cNvPr id="41018" name="Line 81"/>
            <p:cNvSpPr/>
            <p:nvPr/>
          </p:nvSpPr>
          <p:spPr>
            <a:xfrm flipV="1">
              <a:off x="4412" y="3190"/>
              <a:ext cx="342" cy="9"/>
            </a:xfrm>
            <a:prstGeom prst="line">
              <a:avLst/>
            </a:prstGeom>
            <a:ln w="28575" cap="flat" cmpd="sng">
              <a:solidFill>
                <a:srgbClr val="000000"/>
              </a:solidFill>
              <a:prstDash val="solid"/>
              <a:round/>
              <a:headEnd type="none" w="med" len="med"/>
              <a:tailEnd type="triangle" w="sm" len="lg"/>
            </a:ln>
          </p:spPr>
        </p:sp>
        <p:sp>
          <p:nvSpPr>
            <p:cNvPr id="41019" name="Text Box 82"/>
            <p:cNvSpPr txBox="1"/>
            <p:nvPr/>
          </p:nvSpPr>
          <p:spPr>
            <a:xfrm>
              <a:off x="3291" y="2719"/>
              <a:ext cx="349" cy="200"/>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41020" name="Text Box 83"/>
            <p:cNvSpPr txBox="1"/>
            <p:nvPr/>
          </p:nvSpPr>
          <p:spPr>
            <a:xfrm>
              <a:off x="3243" y="3351"/>
              <a:ext cx="349" cy="200"/>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2</a:t>
              </a:r>
            </a:p>
          </p:txBody>
        </p:sp>
        <p:sp>
          <p:nvSpPr>
            <p:cNvPr id="41021" name="Text Box 84"/>
            <p:cNvSpPr txBox="1"/>
            <p:nvPr/>
          </p:nvSpPr>
          <p:spPr>
            <a:xfrm>
              <a:off x="3360" y="3744"/>
              <a:ext cx="384"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1</a:t>
              </a:r>
            </a:p>
          </p:txBody>
        </p:sp>
        <p:sp>
          <p:nvSpPr>
            <p:cNvPr id="41022" name="Text Box 85"/>
            <p:cNvSpPr txBox="1"/>
            <p:nvPr/>
          </p:nvSpPr>
          <p:spPr>
            <a:xfrm>
              <a:off x="3544" y="2717"/>
              <a:ext cx="384"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1</a:t>
              </a:r>
            </a:p>
          </p:txBody>
        </p:sp>
        <p:sp>
          <p:nvSpPr>
            <p:cNvPr id="41023" name="Text Box 86"/>
            <p:cNvSpPr txBox="1"/>
            <p:nvPr/>
          </p:nvSpPr>
          <p:spPr>
            <a:xfrm>
              <a:off x="3496" y="3207"/>
              <a:ext cx="384"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1</a:t>
              </a:r>
            </a:p>
          </p:txBody>
        </p:sp>
        <p:sp>
          <p:nvSpPr>
            <p:cNvPr id="41024" name="Text Box 87"/>
            <p:cNvSpPr txBox="1"/>
            <p:nvPr/>
          </p:nvSpPr>
          <p:spPr>
            <a:xfrm>
              <a:off x="4744" y="3063"/>
              <a:ext cx="707"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 </a:t>
              </a:r>
              <a:r>
                <a:rPr lang="en-US" altLang="zh-CN" dirty="0">
                  <a:solidFill>
                    <a:srgbClr val="000000"/>
                  </a:solidFill>
                  <a:latin typeface="Arial Black" panose="020B0A04020102020204" pitchFamily="34" charset="0"/>
                  <a:ea typeface="PMingLiU" pitchFamily="18" charset="-120"/>
                </a:rPr>
                <a:t>∨</a:t>
              </a:r>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2</a:t>
              </a:r>
            </a:p>
          </p:txBody>
        </p:sp>
        <p:sp>
          <p:nvSpPr>
            <p:cNvPr id="41025" name="Line 90"/>
            <p:cNvSpPr/>
            <p:nvPr/>
          </p:nvSpPr>
          <p:spPr>
            <a:xfrm flipV="1">
              <a:off x="3552" y="3456"/>
              <a:ext cx="397" cy="336"/>
            </a:xfrm>
            <a:prstGeom prst="line">
              <a:avLst/>
            </a:prstGeom>
            <a:ln w="28575" cap="flat" cmpd="sng">
              <a:solidFill>
                <a:srgbClr val="000000"/>
              </a:solidFill>
              <a:prstDash val="solid"/>
              <a:round/>
              <a:headEnd type="none" w="med" len="med"/>
              <a:tailEnd type="triangle" w="sm" len="lg"/>
            </a:ln>
          </p:spPr>
        </p:sp>
        <p:sp>
          <p:nvSpPr>
            <p:cNvPr id="41026" name="Text Box 91"/>
            <p:cNvSpPr txBox="1"/>
            <p:nvPr/>
          </p:nvSpPr>
          <p:spPr>
            <a:xfrm>
              <a:off x="3504" y="3456"/>
              <a:ext cx="384"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-1</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533400" y="304800"/>
            <a:ext cx="7772400" cy="465138"/>
          </a:xfrm>
          <a:noFill/>
          <a:ln>
            <a:noFill/>
          </a:ln>
          <a:effectLst/>
          <a:sp3d prstMaterial="plastic"/>
        </p:spPr>
        <p:txBody>
          <a:bodyPr vert="horz" anchor="ctr">
            <a:no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TLU</a:t>
            </a:r>
            <a:r>
              <a:rPr kumimoji="0" lang="zh-CN" altLang="en-US"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实现逻辑分类</a:t>
            </a:r>
            <a:r>
              <a:rPr kumimoji="0" lang="en-US" altLang="zh-CN"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 Not</a:t>
            </a:r>
          </a:p>
        </p:txBody>
      </p:sp>
      <p:graphicFrame>
        <p:nvGraphicFramePr>
          <p:cNvPr id="39939" name="内容占位符 39938"/>
          <p:cNvGraphicFramePr>
            <a:graphicFrameLocks noGrp="1"/>
          </p:cNvGraphicFramePr>
          <p:nvPr>
            <p:ph sz="half" idx="2"/>
          </p:nvPr>
        </p:nvGraphicFramePr>
        <p:xfrm>
          <a:off x="457200" y="1371600"/>
          <a:ext cx="8231188" cy="1958975"/>
        </p:xfrm>
        <a:graphic>
          <a:graphicData uri="http://schemas.openxmlformats.org/drawingml/2006/table">
            <a:tbl>
              <a:tblPr/>
              <a:tblGrid>
                <a:gridCol w="1220788">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908300">
                  <a:extLst>
                    <a:ext uri="{9D8B030D-6E8A-4147-A177-3AD203B41FA5}">
                      <a16:colId xmlns:a16="http://schemas.microsoft.com/office/drawing/2014/main" val="20002"/>
                    </a:ext>
                  </a:extLst>
                </a:gridCol>
                <a:gridCol w="2501900">
                  <a:extLst>
                    <a:ext uri="{9D8B030D-6E8A-4147-A177-3AD203B41FA5}">
                      <a16:colId xmlns:a16="http://schemas.microsoft.com/office/drawing/2014/main" val="20003"/>
                    </a:ext>
                  </a:extLst>
                </a:gridCol>
              </a:tblGrid>
              <a:tr h="5873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input</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output</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function</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condition</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x</a:t>
                      </a:r>
                      <a:r>
                        <a:rPr lang="en-US" altLang="zh-CN" sz="2400" baseline="-25000" dirty="0">
                          <a:latin typeface="Times New Roman" panose="02020603050405020304" pitchFamily="18" charset="0"/>
                          <a:ea typeface="楷体_GB2312"/>
                        </a:rPr>
                        <a:t>1</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~x</a:t>
                      </a:r>
                      <a:r>
                        <a:rPr lang="en-US" altLang="zh-CN" sz="2400" baseline="-25000" dirty="0">
                          <a:latin typeface="Times New Roman" panose="02020603050405020304" pitchFamily="18" charset="0"/>
                          <a:ea typeface="楷体_GB2312"/>
                        </a:rPr>
                        <a:t>1</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w</a:t>
                      </a:r>
                      <a:r>
                        <a:rPr lang="en-US" altLang="zh-CN" sz="2400" baseline="-25000" dirty="0">
                          <a:latin typeface="Times New Roman" panose="02020603050405020304" pitchFamily="18" charset="0"/>
                          <a:ea typeface="楷体_GB2312"/>
                        </a:rPr>
                        <a:t>1</a:t>
                      </a:r>
                      <a:r>
                        <a:rPr lang="en-US" altLang="zh-CN" sz="2400" dirty="0">
                          <a:latin typeface="Times New Roman" panose="02020603050405020304" pitchFamily="18" charset="0"/>
                          <a:ea typeface="楷体_GB2312"/>
                        </a:rPr>
                        <a:t>*x</a:t>
                      </a:r>
                      <a:r>
                        <a:rPr lang="en-US" altLang="zh-CN" sz="2400" baseline="-25000" dirty="0">
                          <a:latin typeface="Times New Roman" panose="02020603050405020304" pitchFamily="18" charset="0"/>
                          <a:ea typeface="楷体_GB2312"/>
                        </a:rPr>
                        <a:t>1</a:t>
                      </a:r>
                      <a:r>
                        <a:rPr lang="en-US" altLang="zh-CN" sz="2400" dirty="0">
                          <a:latin typeface="Times New Roman" panose="02020603050405020304" pitchFamily="18" charset="0"/>
                          <a:ea typeface="楷体_GB2312"/>
                        </a:rPr>
                        <a:t>+T=0 </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1"/>
                  </a:ext>
                </a:extLst>
              </a:tr>
              <a:tr h="4572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0</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1</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w</a:t>
                      </a:r>
                      <a:r>
                        <a:rPr lang="en-US" altLang="zh-CN" sz="2400" baseline="-25000" dirty="0">
                          <a:latin typeface="Times New Roman" panose="02020603050405020304" pitchFamily="18" charset="0"/>
                          <a:ea typeface="楷体_GB2312"/>
                        </a:rPr>
                        <a:t>1</a:t>
                      </a:r>
                      <a:r>
                        <a:rPr lang="en-US" altLang="zh-CN" sz="2400" dirty="0">
                          <a:latin typeface="Times New Roman" panose="02020603050405020304" pitchFamily="18" charset="0"/>
                          <a:ea typeface="楷体_GB2312"/>
                        </a:rPr>
                        <a:t>*0 +T ≥ 0 </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T ≥ 0 </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1</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0</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w</a:t>
                      </a:r>
                      <a:r>
                        <a:rPr lang="en-US" altLang="zh-CN" sz="2400" baseline="-25000" dirty="0">
                          <a:latin typeface="Times New Roman" panose="02020603050405020304" pitchFamily="18" charset="0"/>
                          <a:ea typeface="楷体_GB2312"/>
                        </a:rPr>
                        <a:t>1</a:t>
                      </a:r>
                      <a:r>
                        <a:rPr lang="en-US" altLang="zh-CN" sz="2400" dirty="0">
                          <a:latin typeface="Times New Roman" panose="02020603050405020304" pitchFamily="18" charset="0"/>
                          <a:ea typeface="楷体_GB2312"/>
                        </a:rPr>
                        <a:t>*1</a:t>
                      </a:r>
                      <a:r>
                        <a:rPr lang="en-US" altLang="zh-CN" sz="2400" baseline="-25000" dirty="0">
                          <a:latin typeface="Times New Roman" panose="02020603050405020304" pitchFamily="18" charset="0"/>
                          <a:ea typeface="楷体_GB2312"/>
                        </a:rPr>
                        <a:t> </a:t>
                      </a:r>
                      <a:r>
                        <a:rPr lang="en-US" altLang="zh-CN" sz="2400" dirty="0">
                          <a:latin typeface="Times New Roman" panose="02020603050405020304" pitchFamily="18" charset="0"/>
                          <a:ea typeface="楷体_GB2312"/>
                        </a:rPr>
                        <a:t>+T&lt;0 </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ucida Sans Unicode" panose="020B0602030504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Lucida Sans Unicode" panose="020B0602030504020204" pitchFamily="34" charset="0"/>
                          <a:ea typeface="宋体" panose="02010600030101010101" pitchFamily="2" charset="-122"/>
                          <a:cs typeface="+mn-cs"/>
                        </a:defRPr>
                      </a:lvl5pPr>
                    </a:lstStyle>
                    <a:p>
                      <a:pPr lvl="0" algn="ctr" eaLnBrk="0" hangingPunct="0">
                        <a:spcBef>
                          <a:spcPct val="20000"/>
                        </a:spcBef>
                        <a:buClr>
                          <a:schemeClr val="folHlink"/>
                        </a:buClr>
                        <a:buSzPct val="60000"/>
                        <a:buFont typeface="Wingdings" panose="05000000000000000000" pitchFamily="2" charset="2"/>
                        <a:buNone/>
                      </a:pPr>
                      <a:r>
                        <a:rPr lang="en-US" altLang="zh-CN" sz="2400" dirty="0">
                          <a:latin typeface="Times New Roman" panose="02020603050405020304" pitchFamily="18" charset="0"/>
                          <a:ea typeface="楷体_GB2312"/>
                        </a:rPr>
                        <a:t>-T &gt;w</a:t>
                      </a:r>
                      <a:r>
                        <a:rPr lang="en-US" altLang="zh-CN" sz="2400" baseline="-25000" dirty="0">
                          <a:latin typeface="Times New Roman" panose="02020603050405020304" pitchFamily="18" charset="0"/>
                          <a:ea typeface="楷体_GB2312"/>
                        </a:rPr>
                        <a:t>1 </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2" name="Group 48"/>
          <p:cNvGrpSpPr/>
          <p:nvPr/>
        </p:nvGrpSpPr>
        <p:grpSpPr>
          <a:xfrm>
            <a:off x="827088" y="4376738"/>
            <a:ext cx="4083050" cy="461962"/>
            <a:chOff x="521" y="2757"/>
            <a:chExt cx="2572" cy="291"/>
          </a:xfrm>
        </p:grpSpPr>
        <p:sp>
          <p:nvSpPr>
            <p:cNvPr id="42013" name="Line 31"/>
            <p:cNvSpPr/>
            <p:nvPr/>
          </p:nvSpPr>
          <p:spPr>
            <a:xfrm>
              <a:off x="521" y="2821"/>
              <a:ext cx="2540" cy="0"/>
            </a:xfrm>
            <a:prstGeom prst="line">
              <a:avLst/>
            </a:prstGeom>
            <a:ln w="9525" cap="flat" cmpd="sng">
              <a:solidFill>
                <a:schemeClr val="tx1"/>
              </a:solidFill>
              <a:prstDash val="solid"/>
              <a:miter/>
              <a:headEnd type="none" w="med" len="med"/>
              <a:tailEnd type="triangle" w="med" len="med"/>
            </a:ln>
          </p:spPr>
        </p:sp>
        <p:sp>
          <p:nvSpPr>
            <p:cNvPr id="42014" name="Text Box 32"/>
            <p:cNvSpPr txBox="1"/>
            <p:nvPr/>
          </p:nvSpPr>
          <p:spPr>
            <a:xfrm>
              <a:off x="2744" y="2848"/>
              <a:ext cx="349" cy="200"/>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42015" name="Oval 33"/>
            <p:cNvSpPr/>
            <p:nvPr/>
          </p:nvSpPr>
          <p:spPr>
            <a:xfrm>
              <a:off x="2199" y="2757"/>
              <a:ext cx="90" cy="90"/>
            </a:xfrm>
            <a:prstGeom prst="ellipse">
              <a:avLst/>
            </a:prstGeom>
            <a:solidFill>
              <a:srgbClr val="0000FF"/>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42016" name="Oval 34"/>
            <p:cNvSpPr/>
            <p:nvPr/>
          </p:nvSpPr>
          <p:spPr>
            <a:xfrm>
              <a:off x="1382" y="2757"/>
              <a:ext cx="90" cy="90"/>
            </a:xfrm>
            <a:prstGeom prst="ellipse">
              <a:avLst/>
            </a:prstGeom>
            <a:solidFill>
              <a:srgbClr val="CC0000"/>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grpSp>
      <p:sp>
        <p:nvSpPr>
          <p:cNvPr id="144419" name="Line 35"/>
          <p:cNvSpPr/>
          <p:nvPr/>
        </p:nvSpPr>
        <p:spPr>
          <a:xfrm>
            <a:off x="2843213" y="3657600"/>
            <a:ext cx="0" cy="1800225"/>
          </a:xfrm>
          <a:prstGeom prst="line">
            <a:avLst/>
          </a:prstGeom>
          <a:ln w="9525" cap="flat" cmpd="sng">
            <a:solidFill>
              <a:schemeClr val="tx1"/>
            </a:solidFill>
            <a:prstDash val="solid"/>
            <a:round/>
            <a:headEnd type="none" w="med" len="med"/>
            <a:tailEnd type="none" w="med" len="med"/>
          </a:ln>
        </p:spPr>
      </p:sp>
      <p:sp>
        <p:nvSpPr>
          <p:cNvPr id="144431" name="Rectangle 47"/>
          <p:cNvSpPr/>
          <p:nvPr/>
        </p:nvSpPr>
        <p:spPr>
          <a:xfrm>
            <a:off x="990600" y="5638800"/>
            <a:ext cx="6216650" cy="366713"/>
          </a:xfrm>
          <a:prstGeom prst="rect">
            <a:avLst/>
          </a:prstGeom>
          <a:noFill/>
          <a:ln w="9525">
            <a:noFill/>
          </a:ln>
        </p:spPr>
        <p:txBody>
          <a:bodyPr wrap="none" anchor="t">
            <a:spAutoFit/>
          </a:bodyPr>
          <a:lstStyle/>
          <a:p>
            <a:r>
              <a:rPr lang="en-US" altLang="zh-CN" dirty="0">
                <a:solidFill>
                  <a:srgbClr val="000000"/>
                </a:solidFill>
                <a:latin typeface="Arial" panose="020B0604020202020204" pitchFamily="34" charset="0"/>
                <a:ea typeface="宋体" panose="02010600030101010101" pitchFamily="2" charset="-122"/>
              </a:rPr>
              <a:t>NOT: Let threshold be 0, single input with a negative weight</a:t>
            </a:r>
            <a:endParaRPr lang="zh-CN" altLang="en-US" dirty="0">
              <a:solidFill>
                <a:srgbClr val="000000"/>
              </a:solidFill>
              <a:latin typeface="Arial" panose="020B0604020202020204" pitchFamily="34" charset="0"/>
              <a:ea typeface="宋体" panose="02010600030101010101" pitchFamily="2" charset="-122"/>
            </a:endParaRPr>
          </a:p>
        </p:txBody>
      </p:sp>
      <p:grpSp>
        <p:nvGrpSpPr>
          <p:cNvPr id="3" name="Group 51"/>
          <p:cNvGrpSpPr/>
          <p:nvPr/>
        </p:nvGrpSpPr>
        <p:grpSpPr>
          <a:xfrm>
            <a:off x="5562600" y="4160838"/>
            <a:ext cx="2970213" cy="1265237"/>
            <a:chOff x="3504" y="2621"/>
            <a:chExt cx="1871" cy="797"/>
          </a:xfrm>
        </p:grpSpPr>
        <p:sp>
          <p:nvSpPr>
            <p:cNvPr id="42020" name="Oval 37"/>
            <p:cNvSpPr/>
            <p:nvPr/>
          </p:nvSpPr>
          <p:spPr>
            <a:xfrm>
              <a:off x="4010" y="2630"/>
              <a:ext cx="616" cy="596"/>
            </a:xfrm>
            <a:prstGeom prst="ellipse">
              <a:avLst/>
            </a:prstGeom>
            <a:solidFill>
              <a:schemeClr val="accent1"/>
            </a:solidFill>
            <a:ln w="9525" cap="flat" cmpd="sng">
              <a:solidFill>
                <a:srgbClr val="000000"/>
              </a:solidFill>
              <a:prstDash val="solid"/>
              <a:round/>
              <a:headEnd type="none" w="med" len="med"/>
              <a:tailEnd type="none" w="sm" len="lg"/>
            </a:ln>
          </p:spPr>
          <p:txBody>
            <a:bodyPr lIns="0" tIns="0" rIns="0" bIns="0" anchor="t"/>
            <a:lstStyle/>
            <a:p>
              <a:endParaRPr lang="zh-CN" altLang="en-US" sz="2400" dirty="0">
                <a:solidFill>
                  <a:srgbClr val="000000"/>
                </a:solidFill>
                <a:latin typeface="Comic Sans MS" panose="030F0702030302020204" pitchFamily="66" charset="0"/>
                <a:ea typeface="宋体" panose="02010600030101010101" pitchFamily="2" charset="-122"/>
              </a:endParaRPr>
            </a:p>
          </p:txBody>
        </p:sp>
        <p:sp>
          <p:nvSpPr>
            <p:cNvPr id="42021" name="Line 38"/>
            <p:cNvSpPr/>
            <p:nvPr/>
          </p:nvSpPr>
          <p:spPr>
            <a:xfrm>
              <a:off x="3651" y="2894"/>
              <a:ext cx="363" cy="0"/>
            </a:xfrm>
            <a:prstGeom prst="line">
              <a:avLst/>
            </a:prstGeom>
            <a:ln w="28575" cap="flat" cmpd="sng">
              <a:solidFill>
                <a:srgbClr val="000000"/>
              </a:solidFill>
              <a:prstDash val="solid"/>
              <a:round/>
              <a:headEnd type="none" w="med" len="med"/>
              <a:tailEnd type="triangle" w="sm" len="lg"/>
            </a:ln>
          </p:spPr>
        </p:sp>
        <p:sp>
          <p:nvSpPr>
            <p:cNvPr id="42022" name="Line 39"/>
            <p:cNvSpPr/>
            <p:nvPr/>
          </p:nvSpPr>
          <p:spPr>
            <a:xfrm flipV="1">
              <a:off x="4625" y="2913"/>
              <a:ext cx="342" cy="9"/>
            </a:xfrm>
            <a:prstGeom prst="line">
              <a:avLst/>
            </a:prstGeom>
            <a:ln w="28575" cap="flat" cmpd="sng">
              <a:solidFill>
                <a:srgbClr val="000000"/>
              </a:solidFill>
              <a:prstDash val="solid"/>
              <a:round/>
              <a:headEnd type="none" w="med" len="med"/>
              <a:tailEnd type="triangle" w="sm" len="lg"/>
            </a:ln>
          </p:spPr>
        </p:sp>
        <p:sp>
          <p:nvSpPr>
            <p:cNvPr id="42023" name="Text Box 40"/>
            <p:cNvSpPr txBox="1"/>
            <p:nvPr/>
          </p:nvSpPr>
          <p:spPr>
            <a:xfrm>
              <a:off x="3515" y="2830"/>
              <a:ext cx="349" cy="200"/>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42024" name="Text Box 41"/>
            <p:cNvSpPr txBox="1"/>
            <p:nvPr/>
          </p:nvSpPr>
          <p:spPr>
            <a:xfrm>
              <a:off x="3696" y="2976"/>
              <a:ext cx="450"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0</a:t>
              </a:r>
            </a:p>
          </p:txBody>
        </p:sp>
        <p:sp>
          <p:nvSpPr>
            <p:cNvPr id="42025" name="Text Box 42"/>
            <p:cNvSpPr txBox="1"/>
            <p:nvPr/>
          </p:nvSpPr>
          <p:spPr>
            <a:xfrm>
              <a:off x="3696" y="2621"/>
              <a:ext cx="384"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-1</a:t>
              </a:r>
            </a:p>
          </p:txBody>
        </p:sp>
        <p:sp>
          <p:nvSpPr>
            <p:cNvPr id="42026" name="Text Box 43"/>
            <p:cNvSpPr txBox="1"/>
            <p:nvPr/>
          </p:nvSpPr>
          <p:spPr>
            <a:xfrm>
              <a:off x="4940" y="2786"/>
              <a:ext cx="435"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42027" name="Line 49"/>
            <p:cNvSpPr/>
            <p:nvPr/>
          </p:nvSpPr>
          <p:spPr>
            <a:xfrm flipV="1">
              <a:off x="3696" y="3072"/>
              <a:ext cx="384" cy="192"/>
            </a:xfrm>
            <a:prstGeom prst="line">
              <a:avLst/>
            </a:prstGeom>
            <a:ln w="28575" cap="flat" cmpd="sng">
              <a:solidFill>
                <a:srgbClr val="000000"/>
              </a:solidFill>
              <a:prstDash val="solid"/>
              <a:round/>
              <a:headEnd type="none" w="med" len="med"/>
              <a:tailEnd type="triangle" w="sm" len="lg"/>
            </a:ln>
          </p:spPr>
        </p:sp>
        <p:sp>
          <p:nvSpPr>
            <p:cNvPr id="42028" name="Text Box 50"/>
            <p:cNvSpPr txBox="1"/>
            <p:nvPr/>
          </p:nvSpPr>
          <p:spPr>
            <a:xfrm>
              <a:off x="3504" y="3168"/>
              <a:ext cx="450" cy="250"/>
            </a:xfrm>
            <a:prstGeom prst="rect">
              <a:avLst/>
            </a:prstGeom>
            <a:noFill/>
            <a:ln w="9525">
              <a:noFill/>
            </a:ln>
          </p:spPr>
          <p:txBody>
            <a:bodyPr anchor="t">
              <a:spAutoFit/>
            </a:bodyPr>
            <a:lstStyle/>
            <a:p>
              <a:pPr>
                <a:spcBef>
                  <a:spcPct val="50000"/>
                </a:spcBef>
              </a:pPr>
              <a:r>
                <a:rPr lang="en-US" altLang="zh-CN" sz="2000" dirty="0">
                  <a:solidFill>
                    <a:srgbClr val="000000"/>
                  </a:solidFill>
                  <a:latin typeface="Comic Sans MS" panose="030F0702030302020204" pitchFamily="66" charset="0"/>
                  <a:ea typeface="宋体" panose="02010600030101010101" pitchFamily="2" charset="-122"/>
                </a:rPr>
                <a:t>1</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p:cNvSpPr>
            <a:spLocks noGrp="1"/>
          </p:cNvSpPr>
          <p:nvPr>
            <p:ph type="sldNum" sz="quarter" idx="12"/>
          </p:nvPr>
        </p:nvSpPr>
        <p:spPr>
          <a:xfrm>
            <a:off x="8287316" y="5498306"/>
            <a:ext cx="856684" cy="502444"/>
          </a:xfrm>
        </p:spPr>
        <p:txBody>
          <a:bodyPr/>
          <a:lstStyle/>
          <a:p>
            <a:fld id="{49AE70B2-8BF9-45C0-BB95-33D1B9D3A854}" type="slidenum">
              <a:rPr lang="zh-CN" altLang="en-US" sz="750" smtClean="0"/>
              <a:t>34</a:t>
            </a:fld>
            <a:endParaRPr lang="zh-CN" altLang="en-US" sz="750" dirty="0"/>
          </a:p>
        </p:txBody>
      </p:sp>
      <p:pic>
        <p:nvPicPr>
          <p:cNvPr id="4" name="图片 3"/>
          <p:cNvPicPr>
            <a:picLocks noChangeAspect="1"/>
          </p:cNvPicPr>
          <p:nvPr/>
        </p:nvPicPr>
        <p:blipFill>
          <a:blip r:embed="rId3"/>
          <a:stretch>
            <a:fillRect/>
          </a:stretch>
        </p:blipFill>
        <p:spPr>
          <a:xfrm>
            <a:off x="0" y="0"/>
            <a:ext cx="9144000" cy="685800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p:cNvSpPr>
            <a:spLocks noGrp="1"/>
          </p:cNvSpPr>
          <p:nvPr>
            <p:ph type="sldNum" sz="quarter" idx="12"/>
          </p:nvPr>
        </p:nvSpPr>
        <p:spPr>
          <a:xfrm>
            <a:off x="8287316" y="5498306"/>
            <a:ext cx="856684" cy="502444"/>
          </a:xfrm>
        </p:spPr>
        <p:txBody>
          <a:bodyPr/>
          <a:lstStyle/>
          <a:p>
            <a:fld id="{49AE70B2-8BF9-45C0-BB95-33D1B9D3A854}" type="slidenum">
              <a:rPr lang="zh-CN" altLang="en-US" sz="750" smtClean="0"/>
              <a:t>35</a:t>
            </a:fld>
            <a:endParaRPr lang="zh-CN" altLang="en-US" sz="750" dirty="0"/>
          </a:p>
        </p:txBody>
      </p:sp>
      <p:pic>
        <p:nvPicPr>
          <p:cNvPr id="5" name="图片 4"/>
          <p:cNvPicPr>
            <a:picLocks noChangeAspect="1"/>
          </p:cNvPicPr>
          <p:nvPr/>
        </p:nvPicPr>
        <p:blipFill>
          <a:blip r:embed="rId3"/>
          <a:stretch>
            <a:fillRect/>
          </a:stretch>
        </p:blipFill>
        <p:spPr>
          <a:xfrm>
            <a:off x="0" y="-635"/>
            <a:ext cx="9144000" cy="685927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5445" y="1254125"/>
            <a:ext cx="8664575" cy="4937125"/>
          </a:xfrm>
        </p:spPr>
        <p:txBody>
          <a:bodyPr/>
          <a:lstStyle/>
          <a:p>
            <a:pPr>
              <a:buSzPct val="68000"/>
            </a:pPr>
            <a:r>
              <a:rPr lang="en-US" altLang="zh-CN" dirty="0">
                <a:cs typeface="+mn-cs"/>
                <a:sym typeface="+mn-ea"/>
              </a:rPr>
              <a:t>1957</a:t>
            </a:r>
            <a:r>
              <a:rPr lang="zh-CN" altLang="en-US" dirty="0">
                <a:cs typeface="+mn-cs"/>
                <a:sym typeface="+mn-ea"/>
              </a:rPr>
              <a:t>年由罗森布拉特（</a:t>
            </a:r>
            <a:r>
              <a:rPr lang="en-US" altLang="zh-CN" dirty="0">
                <a:cs typeface="+mn-cs"/>
                <a:sym typeface="+mn-ea"/>
              </a:rPr>
              <a:t>Rosenblatt )</a:t>
            </a:r>
            <a:r>
              <a:rPr lang="zh-CN" altLang="en-US" dirty="0">
                <a:cs typeface="+mn-cs"/>
                <a:sym typeface="+mn-ea"/>
              </a:rPr>
              <a:t>提出，用于将输入分为两类</a:t>
            </a:r>
            <a:r>
              <a:rPr lang="en-US" altLang="zh-CN" dirty="0">
                <a:cs typeface="+mn-cs"/>
                <a:sym typeface="+mn-ea"/>
              </a:rPr>
              <a:t>;</a:t>
            </a:r>
            <a:endParaRPr kumimoji="0" lang="en-US" altLang="zh-CN" kern="1200" dirty="0">
              <a:latin typeface="Times New Roman" panose="02020603050405020304" pitchFamily="18" charset="0"/>
              <a:ea typeface="+mn-ea"/>
              <a:cs typeface="+mn-cs"/>
            </a:endParaRPr>
          </a:p>
          <a:p>
            <a:pPr>
              <a:buSzPct val="68000"/>
            </a:pPr>
            <a:r>
              <a:rPr lang="zh-CN" altLang="en-US" dirty="0">
                <a:cs typeface="+mn-cs"/>
                <a:sym typeface="+mn-ea"/>
              </a:rPr>
              <a:t>感知器可被视为最简单形式的单层前馈式人工神经网络；</a:t>
            </a:r>
          </a:p>
          <a:p>
            <a:pPr>
              <a:buSzPct val="68000"/>
            </a:pPr>
            <a:r>
              <a:rPr lang="zh-CN" altLang="en-US" dirty="0">
                <a:cs typeface="+mn-cs"/>
                <a:sym typeface="+mn-ea"/>
              </a:rPr>
              <a:t>感知器使用特征向量来表示的前馈神经网络，是一种二元分类器，把矩阵上的输入</a:t>
            </a:r>
            <a:r>
              <a:rPr lang="en-US" altLang="zh-CN" i="1" dirty="0">
                <a:cs typeface="+mn-cs"/>
                <a:sym typeface="+mn-ea"/>
              </a:rPr>
              <a:t>x</a:t>
            </a:r>
            <a:r>
              <a:rPr lang="zh-CN" altLang="en-US" dirty="0">
                <a:cs typeface="+mn-cs"/>
                <a:sym typeface="+mn-ea"/>
              </a:rPr>
              <a:t>（实数值向量）映射到输出值</a:t>
            </a:r>
            <a:r>
              <a:rPr lang="en-US" altLang="zh-CN" i="1" dirty="0">
                <a:cs typeface="+mn-cs"/>
                <a:sym typeface="+mn-ea"/>
              </a:rPr>
              <a:t>f</a:t>
            </a:r>
            <a:r>
              <a:rPr lang="zh-CN" altLang="en-US" i="1" dirty="0">
                <a:cs typeface="+mn-cs"/>
                <a:sym typeface="+mn-ea"/>
              </a:rPr>
              <a:t>（</a:t>
            </a:r>
            <a:r>
              <a:rPr lang="en-US" altLang="zh-CN" i="1" dirty="0">
                <a:cs typeface="+mn-cs"/>
                <a:sym typeface="+mn-ea"/>
              </a:rPr>
              <a:t>x</a:t>
            </a:r>
            <a:r>
              <a:rPr lang="zh-CN" altLang="en-US" i="1" dirty="0">
                <a:cs typeface="+mn-cs"/>
                <a:sym typeface="+mn-ea"/>
              </a:rPr>
              <a:t>）</a:t>
            </a:r>
            <a:r>
              <a:rPr lang="zh-CN" altLang="en-US" dirty="0">
                <a:cs typeface="+mn-cs"/>
                <a:sym typeface="+mn-ea"/>
              </a:rPr>
              <a:t>上（一个二元值），具体形式是：</a:t>
            </a:r>
          </a:p>
          <a:p>
            <a:pPr>
              <a:buSzPct val="68000"/>
            </a:pPr>
            <a:r>
              <a:rPr lang="zh-CN" altLang="en-US" dirty="0">
                <a:cs typeface="+mn-cs"/>
                <a:sym typeface="+mn-ea"/>
              </a:rPr>
              <a:t>当</a:t>
            </a:r>
            <a:r>
              <a:rPr lang="en-US" altLang="zh-CN" i="1" dirty="0">
                <a:cs typeface="+mn-cs"/>
                <a:sym typeface="+mn-ea"/>
              </a:rPr>
              <a:t>wx+b</a:t>
            </a:r>
            <a:r>
              <a:rPr lang="en-US" altLang="zh-CN" dirty="0">
                <a:cs typeface="+mn-cs"/>
                <a:sym typeface="+mn-ea"/>
              </a:rPr>
              <a:t>&gt;0</a:t>
            </a:r>
            <a:r>
              <a:rPr lang="zh-CN" altLang="en-US" dirty="0">
                <a:cs typeface="+mn-cs"/>
                <a:sym typeface="+mn-ea"/>
              </a:rPr>
              <a:t>时，</a:t>
            </a:r>
            <a:r>
              <a:rPr lang="en-US" altLang="zh-CN" i="1" dirty="0">
                <a:cs typeface="+mn-cs"/>
                <a:sym typeface="+mn-ea"/>
              </a:rPr>
              <a:t>f</a:t>
            </a:r>
            <a:r>
              <a:rPr lang="zh-CN" altLang="en-US" i="1" dirty="0">
                <a:cs typeface="+mn-cs"/>
                <a:sym typeface="+mn-ea"/>
              </a:rPr>
              <a:t>（</a:t>
            </a:r>
            <a:r>
              <a:rPr lang="en-US" altLang="zh-CN" i="1" dirty="0">
                <a:cs typeface="+mn-cs"/>
                <a:sym typeface="+mn-ea"/>
              </a:rPr>
              <a:t>x</a:t>
            </a:r>
            <a:r>
              <a:rPr lang="zh-CN" altLang="en-US" i="1" dirty="0">
                <a:cs typeface="+mn-cs"/>
                <a:sym typeface="+mn-ea"/>
              </a:rPr>
              <a:t>）</a:t>
            </a:r>
            <a:r>
              <a:rPr lang="zh-CN" altLang="en-US" dirty="0">
                <a:cs typeface="+mn-cs"/>
                <a:sym typeface="+mn-ea"/>
              </a:rPr>
              <a:t>输出值为</a:t>
            </a:r>
            <a:r>
              <a:rPr lang="en-US" altLang="zh-CN" dirty="0">
                <a:cs typeface="+mn-cs"/>
                <a:sym typeface="+mn-ea"/>
              </a:rPr>
              <a:t>1</a:t>
            </a:r>
            <a:r>
              <a:rPr lang="zh-CN" altLang="en-US" dirty="0">
                <a:cs typeface="+mn-cs"/>
                <a:sym typeface="+mn-ea"/>
              </a:rPr>
              <a:t>，否则输出为</a:t>
            </a:r>
            <a:r>
              <a:rPr lang="en-US" altLang="zh-CN" dirty="0">
                <a:cs typeface="+mn-cs"/>
                <a:sym typeface="+mn-ea"/>
              </a:rPr>
              <a:t>0</a:t>
            </a:r>
            <a:r>
              <a:rPr lang="zh-CN" altLang="en-US" dirty="0">
                <a:cs typeface="+mn-cs"/>
                <a:sym typeface="+mn-ea"/>
              </a:rPr>
              <a:t>。</a:t>
            </a:r>
          </a:p>
          <a:p>
            <a:pPr>
              <a:buSzPct val="68000"/>
            </a:pPr>
            <a:r>
              <a:rPr lang="zh-CN" altLang="en-US" dirty="0">
                <a:cs typeface="+mn-cs"/>
                <a:sym typeface="+mn-ea"/>
              </a:rPr>
              <a:t>其中，</a:t>
            </a:r>
            <a:r>
              <a:rPr lang="en-US" altLang="zh-CN" i="1" dirty="0">
                <a:cs typeface="+mn-cs"/>
                <a:sym typeface="+mn-ea"/>
              </a:rPr>
              <a:t>w</a:t>
            </a:r>
            <a:r>
              <a:rPr lang="zh-CN" altLang="en-US" dirty="0">
                <a:cs typeface="+mn-cs"/>
                <a:sym typeface="+mn-ea"/>
              </a:rPr>
              <a:t>是实数的表示权重的向量，</a:t>
            </a:r>
            <a:r>
              <a:rPr lang="en-US" altLang="zh-CN" i="1" dirty="0">
                <a:cs typeface="+mn-cs"/>
                <a:sym typeface="+mn-ea"/>
              </a:rPr>
              <a:t>wx</a:t>
            </a:r>
            <a:r>
              <a:rPr lang="zh-CN" altLang="en-US" dirty="0">
                <a:cs typeface="+mn-cs"/>
                <a:sym typeface="+mn-ea"/>
              </a:rPr>
              <a:t>是</a:t>
            </a:r>
            <a:r>
              <a:rPr lang="en-US" altLang="zh-CN" i="1" dirty="0">
                <a:cs typeface="+mn-cs"/>
                <a:sym typeface="+mn-ea"/>
              </a:rPr>
              <a:t>w</a:t>
            </a:r>
            <a:r>
              <a:rPr lang="zh-CN" altLang="en-US" dirty="0">
                <a:cs typeface="+mn-cs"/>
                <a:sym typeface="+mn-ea"/>
              </a:rPr>
              <a:t>与</a:t>
            </a:r>
            <a:r>
              <a:rPr lang="en-US" altLang="zh-CN" i="1" dirty="0">
                <a:cs typeface="+mn-cs"/>
                <a:sym typeface="+mn-ea"/>
              </a:rPr>
              <a:t>x</a:t>
            </a:r>
            <a:r>
              <a:rPr lang="zh-CN" altLang="en-US" dirty="0">
                <a:cs typeface="+mn-cs"/>
                <a:sym typeface="+mn-ea"/>
              </a:rPr>
              <a:t>的点积，</a:t>
            </a:r>
            <a:r>
              <a:rPr lang="en-US" altLang="zh-CN" i="1" dirty="0">
                <a:cs typeface="+mn-cs"/>
                <a:sym typeface="+mn-ea"/>
              </a:rPr>
              <a:t>b</a:t>
            </a:r>
            <a:r>
              <a:rPr lang="zh-CN" altLang="en-US" dirty="0">
                <a:cs typeface="+mn-cs"/>
                <a:sym typeface="+mn-ea"/>
              </a:rPr>
              <a:t>是偏置，它是一个不依赖于任何输入值的常数。偏置可认为是激励函数的偏移量，表明神经元的一个基础活跃的等级。</a:t>
            </a:r>
            <a:endParaRPr kumimoji="0" lang="en-US" altLang="zh-CN" kern="1200" dirty="0">
              <a:latin typeface="Times New Roman" panose="02020603050405020304" pitchFamily="18" charset="0"/>
              <a:ea typeface="+mn-ea"/>
              <a:cs typeface="+mn-cs"/>
            </a:endParaRPr>
          </a:p>
          <a:p>
            <a:endParaRPr lang="zh-CN" altLang="en-US"/>
          </a:p>
        </p:txBody>
      </p:sp>
      <p:sp>
        <p:nvSpPr>
          <p:cNvPr id="3" name="标题 2"/>
          <p:cNvSpPr>
            <a:spLocks noGrp="1"/>
          </p:cNvSpPr>
          <p:nvPr>
            <p:ph type="title"/>
          </p:nvPr>
        </p:nvSpPr>
        <p:spPr>
          <a:xfrm>
            <a:off x="457200" y="110808"/>
            <a:ext cx="8229600" cy="1143000"/>
          </a:xfrm>
        </p:spPr>
        <p:txBody>
          <a:bodyPr/>
          <a:lstStyle/>
          <a:p>
            <a:r>
              <a:rPr lang="zh-CN" altLang="en-US" noProof="0" dirty="0">
                <a:ln>
                  <a:noFill/>
                </a:ln>
                <a:uLnTx/>
                <a:uFillTx/>
                <a:sym typeface="+mn-ea"/>
              </a:rPr>
              <a:t>感知器</a:t>
            </a:r>
            <a:r>
              <a:rPr lang="en-US" altLang="zh-CN" noProof="0" dirty="0">
                <a:ln>
                  <a:noFill/>
                </a:ln>
                <a:uLnTx/>
                <a:uFillTx/>
                <a:sym typeface="+mn-ea"/>
              </a:rPr>
              <a:t>(Perceptron)</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81000" y="228600"/>
            <a:ext cx="8229600" cy="11430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4400" noProof="0" dirty="0">
                <a:ln>
                  <a:noFill/>
                </a:ln>
                <a:uLnTx/>
                <a:uFillTx/>
                <a:sym typeface="+mn-ea"/>
              </a:rPr>
              <a:t>感知器</a:t>
            </a:r>
            <a:r>
              <a:rPr lang="en-US" altLang="zh-CN" sz="4400" noProof="0" dirty="0">
                <a:ln>
                  <a:noFill/>
                </a:ln>
                <a:uLnTx/>
                <a:uFillTx/>
                <a:sym typeface="+mn-ea"/>
              </a:rPr>
              <a:t>(Perceptron)</a:t>
            </a:r>
            <a:r>
              <a:rPr kumimoji="1" lang="en-US" altLang="zh-CN" sz="44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Times New Roman" panose="02020603050405020304" pitchFamily="18" charset="0"/>
              </a:rPr>
              <a:t>—Limits</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
        <p:nvSpPr>
          <p:cNvPr id="43010" name="内容占位符 4"/>
          <p:cNvSpPr>
            <a:spLocks noGrp="1"/>
          </p:cNvSpPr>
          <p:nvPr>
            <p:ph idx="1"/>
          </p:nvPr>
        </p:nvSpPr>
        <p:spPr>
          <a:xfrm>
            <a:off x="381000" y="1524000"/>
            <a:ext cx="8229600" cy="4297363"/>
          </a:xfrm>
        </p:spPr>
        <p:txBody>
          <a:bodyPr vert="horz" wrap="square" anchor="t"/>
          <a:lstStyle/>
          <a:p>
            <a:pPr>
              <a:buSzPct val="68000"/>
            </a:pPr>
            <a:r>
              <a:rPr kumimoji="0" lang="en-US" altLang="zh-CN" sz="3200" kern="1200" dirty="0">
                <a:latin typeface="Times New Roman" panose="02020603050405020304" pitchFamily="18" charset="0"/>
                <a:ea typeface="+mn-ea"/>
                <a:cs typeface="+mn-cs"/>
              </a:rPr>
              <a:t>1969</a:t>
            </a:r>
            <a:r>
              <a:rPr kumimoji="0" lang="zh-CN" altLang="en-US" sz="3200" kern="1200" dirty="0">
                <a:latin typeface="Times New Roman" panose="02020603050405020304" pitchFamily="18" charset="0"/>
                <a:ea typeface="+mn-ea"/>
                <a:cs typeface="+mn-cs"/>
              </a:rPr>
              <a:t>年，</a:t>
            </a:r>
            <a:r>
              <a:rPr kumimoji="0" lang="en-US" altLang="zh-CN" sz="3200" kern="1200" dirty="0">
                <a:latin typeface="Times New Roman" panose="02020603050405020304" pitchFamily="18" charset="0"/>
                <a:ea typeface="+mn-ea"/>
                <a:cs typeface="+mn-cs"/>
              </a:rPr>
              <a:t>Minsky</a:t>
            </a:r>
            <a:r>
              <a:rPr kumimoji="0" lang="zh-CN" altLang="en-US" sz="3200" kern="1200" dirty="0">
                <a:latin typeface="Times New Roman" panose="02020603050405020304" pitchFamily="18" charset="0"/>
                <a:ea typeface="+mn-ea"/>
                <a:cs typeface="+mn-cs"/>
              </a:rPr>
              <a:t>和</a:t>
            </a:r>
            <a:r>
              <a:rPr kumimoji="0" lang="en-US" altLang="zh-CN" sz="3200" kern="1200" dirty="0">
                <a:latin typeface="Times New Roman" panose="02020603050405020304" pitchFamily="18" charset="0"/>
                <a:ea typeface="+mn-ea"/>
                <a:cs typeface="+mn-cs"/>
              </a:rPr>
              <a:t>Papert</a:t>
            </a:r>
            <a:r>
              <a:rPr kumimoji="0" lang="zh-CN" altLang="en-US" sz="3200" kern="1200" dirty="0">
                <a:latin typeface="Times New Roman" panose="02020603050405020304" pitchFamily="18" charset="0"/>
                <a:ea typeface="+mn-ea"/>
                <a:cs typeface="+mn-cs"/>
              </a:rPr>
              <a:t>合作发表了颇有影响的</a:t>
            </a:r>
            <a:r>
              <a:rPr kumimoji="0" lang="en-US" altLang="zh-CN" sz="3200" kern="1200" dirty="0">
                <a:latin typeface="Times New Roman" panose="02020603050405020304" pitchFamily="18" charset="0"/>
                <a:ea typeface="+mn-ea"/>
                <a:cs typeface="+mn-cs"/>
              </a:rPr>
              <a:t>Perceptron</a:t>
            </a:r>
            <a:r>
              <a:rPr kumimoji="0" lang="zh-CN" altLang="en-US" sz="3200" kern="1200" dirty="0">
                <a:latin typeface="Times New Roman" panose="02020603050405020304" pitchFamily="18" charset="0"/>
                <a:ea typeface="+mn-ea"/>
                <a:cs typeface="+mn-cs"/>
              </a:rPr>
              <a:t>一书，书中指出，感知器存在二个关键问题难以解决：</a:t>
            </a:r>
          </a:p>
          <a:p>
            <a:pPr marL="907415" lvl="1" indent="-514350">
              <a:buSzPct val="68000"/>
              <a:buFont typeface="+mj-ea"/>
              <a:buAutoNum type="circleNumDbPlain"/>
            </a:pPr>
            <a:r>
              <a:rPr kumimoji="0" lang="zh-CN" altLang="en-US" sz="2800" kern="1200" dirty="0">
                <a:latin typeface="华文中宋" panose="02010600040101010101" charset="-122"/>
                <a:ea typeface="华文中宋" panose="02010600040101010101" charset="-122"/>
                <a:cs typeface="+mn-cs"/>
              </a:rPr>
              <a:t>单层人工神经网络无法解决不可线性分割的问题，如异或门电路；</a:t>
            </a:r>
          </a:p>
          <a:p>
            <a:pPr marL="907415" lvl="1" indent="-514350">
              <a:buSzPct val="68000"/>
              <a:buFont typeface="+mj-ea"/>
              <a:buAutoNum type="circleNumDbPlain"/>
            </a:pPr>
            <a:r>
              <a:rPr kumimoji="0" lang="zh-CN" altLang="en-US" sz="2800" kern="1200" dirty="0">
                <a:latin typeface="华文中宋" panose="02010600040101010101" charset="-122"/>
                <a:ea typeface="华文中宋" panose="02010600040101010101" charset="-122"/>
                <a:cs typeface="+mn-cs"/>
              </a:rPr>
              <a:t>即使利用当时最先进的计算机，也没有足够的计算力完成多层感知器训练所需的超大计算量。</a:t>
            </a:r>
          </a:p>
        </p:txBody>
      </p:sp>
    </p:spTree>
    <p:extLst>
      <p:ext uri="{BB962C8B-B14F-4D97-AF65-F5344CB8AC3E}">
        <p14:creationId xmlns:p14="http://schemas.microsoft.com/office/powerpoint/2010/main" val="1454402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3"/>
          <p:cNvSpPr>
            <a:spLocks noGrp="1"/>
          </p:cNvSpPr>
          <p:nvPr>
            <p:ph idx="1"/>
          </p:nvPr>
        </p:nvSpPr>
        <p:spPr>
          <a:xfrm>
            <a:off x="685800" y="1066800"/>
            <a:ext cx="7772400" cy="1143000"/>
          </a:xfrm>
        </p:spPr>
        <p:txBody>
          <a:bodyPr vert="horz" wrap="square" anchor="t"/>
          <a:lstStyle/>
          <a:p>
            <a:pPr>
              <a:buSzPct val="68000"/>
            </a:pPr>
            <a:r>
              <a:rPr kumimoji="0" lang="zh-CN" altLang="en-US" kern="1200" dirty="0">
                <a:latin typeface="Times New Roman" panose="02020603050405020304" pitchFamily="18" charset="0"/>
                <a:ea typeface="+mn-ea"/>
                <a:cs typeface="+mn-cs"/>
              </a:rPr>
              <a:t>例：异或问题</a:t>
            </a:r>
            <a:endParaRPr kumimoji="0" lang="zh-CN" altLang="en-US" kern="1200" dirty="0">
              <a:latin typeface="Times New Roman" panose="02020603050405020304" pitchFamily="18" charset="0"/>
              <a:ea typeface="Times New Roman" panose="02020603050405020304" pitchFamily="18" charset="0"/>
              <a:cs typeface="+mn-cs"/>
            </a:endParaRPr>
          </a:p>
        </p:txBody>
      </p:sp>
      <p:sp>
        <p:nvSpPr>
          <p:cNvPr id="279554" name="Rectangle 2"/>
          <p:cNvSpPr>
            <a:spLocks noGrp="1" noChangeArrowheads="1"/>
          </p:cNvSpPr>
          <p:nvPr>
            <p:ph type="title"/>
          </p:nvPr>
        </p:nvSpPr>
        <p:spPr>
          <a:xfrm>
            <a:off x="457200" y="228600"/>
            <a:ext cx="8229600" cy="792162"/>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4000" noProof="0" dirty="0">
                <a:ln>
                  <a:noFill/>
                </a:ln>
                <a:uLnTx/>
                <a:uFillTx/>
                <a:sym typeface="+mn-ea"/>
              </a:rPr>
              <a:t>感知器</a:t>
            </a:r>
            <a:r>
              <a:rPr lang="en-US" altLang="zh-CN" sz="4000" noProof="0" dirty="0">
                <a:ln>
                  <a:noFill/>
                </a:ln>
                <a:uLnTx/>
                <a:uFillTx/>
                <a:sym typeface="+mn-ea"/>
              </a:rPr>
              <a:t>(Perceptron)</a:t>
            </a:r>
            <a:r>
              <a:rPr kumimoji="0" lang="en-US" altLang="zh-CN"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—Limits</a:t>
            </a:r>
            <a:endParaRPr kumimoji="0" lang="zh-CN" altLang="en-US" sz="4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graphicFrame>
        <p:nvGraphicFramePr>
          <p:cNvPr id="279556" name="Group 4"/>
          <p:cNvGraphicFramePr>
            <a:graphicFrameLocks noGrp="1"/>
          </p:cNvGraphicFramePr>
          <p:nvPr/>
        </p:nvGraphicFramePr>
        <p:xfrm>
          <a:off x="827088" y="2209800"/>
          <a:ext cx="2386012" cy="2962278"/>
        </p:xfrm>
        <a:graphic>
          <a:graphicData uri="http://schemas.openxmlformats.org/drawingml/2006/table">
            <a:tbl>
              <a:tblPr/>
              <a:tblGrid>
                <a:gridCol w="606425">
                  <a:extLst>
                    <a:ext uri="{9D8B030D-6E8A-4147-A177-3AD203B41FA5}">
                      <a16:colId xmlns:a16="http://schemas.microsoft.com/office/drawing/2014/main" val="20000"/>
                    </a:ext>
                  </a:extLst>
                </a:gridCol>
                <a:gridCol w="534987">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tblGrid>
              <a:tr h="493713">
                <a:tc gridSpan="2">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input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output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3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1 </a:t>
                      </a: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xor x</a:t>
                      </a:r>
                      <a:r>
                        <a:rPr kumimoji="1" lang="en-US" altLang="zh-CN" sz="2400" b="0" i="0" u="none" strike="noStrike" cap="none" normalizeH="0" baseline="-25000">
                          <a:ln>
                            <a:noFill/>
                          </a:ln>
                          <a:solidFill>
                            <a:schemeClr val="tx1"/>
                          </a:solidFill>
                          <a:effectLst/>
                          <a:latin typeface="Times New Roman" panose="02020603050405020304" pitchFamily="18" charset="0"/>
                          <a:ea typeface="楷体_GB2312" pitchFamily="49" charset="-122"/>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3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3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3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3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9585" name="Rectangle 33"/>
          <p:cNvSpPr/>
          <p:nvPr/>
        </p:nvSpPr>
        <p:spPr>
          <a:xfrm>
            <a:off x="814388" y="5305425"/>
            <a:ext cx="2317750" cy="457200"/>
          </a:xfrm>
          <a:prstGeom prst="rect">
            <a:avLst/>
          </a:prstGeom>
          <a:noFill/>
          <a:ln w="9525">
            <a:noFill/>
          </a:ln>
        </p:spPr>
        <p:txBody>
          <a:bodyPr wrap="none" lIns="91372" tIns="45686" rIns="91372" bIns="45686" anchor="t">
            <a:spAutoFit/>
          </a:bodyPr>
          <a:lstStyle/>
          <a:p>
            <a:r>
              <a:rPr lang="zh-CN" altLang="en-US" sz="2400" dirty="0">
                <a:solidFill>
                  <a:srgbClr val="000000"/>
                </a:solidFill>
                <a:latin typeface="Times New Roman" panose="02020603050405020304" pitchFamily="18" charset="0"/>
                <a:ea typeface="黑体" panose="02010609060101010101" pitchFamily="49" charset="-122"/>
              </a:rPr>
              <a:t>异或逻辑真值表</a:t>
            </a:r>
          </a:p>
        </p:txBody>
      </p:sp>
      <p:grpSp>
        <p:nvGrpSpPr>
          <p:cNvPr id="2" name="Group 34"/>
          <p:cNvGrpSpPr/>
          <p:nvPr/>
        </p:nvGrpSpPr>
        <p:grpSpPr>
          <a:xfrm>
            <a:off x="3784600" y="3278188"/>
            <a:ext cx="4648200" cy="2613025"/>
            <a:chOff x="567" y="2400"/>
            <a:chExt cx="2540" cy="1406"/>
          </a:xfrm>
        </p:grpSpPr>
        <p:sp>
          <p:nvSpPr>
            <p:cNvPr id="44066" name="Line 35"/>
            <p:cNvSpPr/>
            <p:nvPr/>
          </p:nvSpPr>
          <p:spPr>
            <a:xfrm>
              <a:off x="567" y="3579"/>
              <a:ext cx="2540" cy="0"/>
            </a:xfrm>
            <a:prstGeom prst="line">
              <a:avLst/>
            </a:prstGeom>
            <a:ln w="9525" cap="flat" cmpd="sng">
              <a:solidFill>
                <a:schemeClr val="tx1"/>
              </a:solidFill>
              <a:prstDash val="solid"/>
              <a:miter/>
              <a:headEnd type="none" w="med" len="med"/>
              <a:tailEnd type="triangle" w="med" len="med"/>
            </a:ln>
          </p:spPr>
        </p:sp>
        <p:sp>
          <p:nvSpPr>
            <p:cNvPr id="44067" name="Line 36"/>
            <p:cNvSpPr/>
            <p:nvPr/>
          </p:nvSpPr>
          <p:spPr>
            <a:xfrm flipV="1">
              <a:off x="1473" y="2400"/>
              <a:ext cx="0" cy="1406"/>
            </a:xfrm>
            <a:prstGeom prst="line">
              <a:avLst/>
            </a:prstGeom>
            <a:ln w="9525" cap="flat" cmpd="sng">
              <a:solidFill>
                <a:schemeClr val="tx1"/>
              </a:solidFill>
              <a:prstDash val="solid"/>
              <a:round/>
              <a:headEnd type="none" w="med" len="med"/>
              <a:tailEnd type="triangle" w="med" len="med"/>
            </a:ln>
          </p:spPr>
        </p:sp>
        <p:sp>
          <p:nvSpPr>
            <p:cNvPr id="44068" name="Text Box 37"/>
            <p:cNvSpPr txBox="1"/>
            <p:nvPr/>
          </p:nvSpPr>
          <p:spPr>
            <a:xfrm>
              <a:off x="2562" y="3606"/>
              <a:ext cx="349" cy="200"/>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44069" name="Text Box 38"/>
            <p:cNvSpPr txBox="1"/>
            <p:nvPr/>
          </p:nvSpPr>
          <p:spPr>
            <a:xfrm>
              <a:off x="1261" y="2445"/>
              <a:ext cx="349" cy="201"/>
            </a:xfrm>
            <a:prstGeom prst="rect">
              <a:avLst/>
            </a:prstGeom>
            <a:noFill/>
            <a:ln w="9525">
              <a:noFill/>
            </a:ln>
          </p:spPr>
          <p:txBody>
            <a:bodyPr lIns="0" tIns="0" rIns="0" bIns="0" anchor="t"/>
            <a:lstStyle/>
            <a:p>
              <a:pPr algn="just" eaLnBrk="0" hangingPunct="0"/>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2</a:t>
              </a:r>
            </a:p>
          </p:txBody>
        </p:sp>
        <p:sp>
          <p:nvSpPr>
            <p:cNvPr id="44070" name="Oval 39"/>
            <p:cNvSpPr/>
            <p:nvPr/>
          </p:nvSpPr>
          <p:spPr>
            <a:xfrm>
              <a:off x="2245" y="3515"/>
              <a:ext cx="90" cy="90"/>
            </a:xfrm>
            <a:prstGeom prst="ellipse">
              <a:avLst/>
            </a:prstGeom>
            <a:solidFill>
              <a:srgbClr val="0000FF"/>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44071" name="Oval 40"/>
            <p:cNvSpPr/>
            <p:nvPr/>
          </p:nvSpPr>
          <p:spPr>
            <a:xfrm>
              <a:off x="1428" y="3515"/>
              <a:ext cx="90" cy="90"/>
            </a:xfrm>
            <a:prstGeom prst="ellipse">
              <a:avLst/>
            </a:prstGeom>
            <a:solidFill>
              <a:srgbClr val="CC0000"/>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44072" name="Oval 41"/>
            <p:cNvSpPr/>
            <p:nvPr/>
          </p:nvSpPr>
          <p:spPr>
            <a:xfrm>
              <a:off x="1428" y="2835"/>
              <a:ext cx="90" cy="90"/>
            </a:xfrm>
            <a:prstGeom prst="ellipse">
              <a:avLst/>
            </a:prstGeom>
            <a:solidFill>
              <a:srgbClr val="0000FF"/>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44073" name="Oval 42"/>
            <p:cNvSpPr/>
            <p:nvPr/>
          </p:nvSpPr>
          <p:spPr>
            <a:xfrm>
              <a:off x="2245" y="2835"/>
              <a:ext cx="90" cy="90"/>
            </a:xfrm>
            <a:prstGeom prst="ellipse">
              <a:avLst/>
            </a:prstGeom>
            <a:solidFill>
              <a:srgbClr val="CC0000"/>
            </a:solidFill>
            <a:ln w="9525" cap="flat" cmpd="sng">
              <a:solidFill>
                <a:schemeClr val="tx1"/>
              </a:solidFill>
              <a:prstDash val="solid"/>
              <a:round/>
              <a:headEnd type="none" w="med" len="med"/>
              <a:tailEnd type="none" w="med" len="med"/>
            </a:ln>
          </p:spPr>
          <p:txBody>
            <a:bodyPr anchor="ctr">
              <a:spAutoFit/>
            </a:bodyP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grpSp>
      <p:sp>
        <p:nvSpPr>
          <p:cNvPr id="279595" name="AutoShape 43"/>
          <p:cNvSpPr/>
          <p:nvPr/>
        </p:nvSpPr>
        <p:spPr>
          <a:xfrm>
            <a:off x="5297488" y="5294313"/>
            <a:ext cx="288925" cy="360362"/>
          </a:xfrm>
          <a:prstGeom prst="wedgeEllipseCallout">
            <a:avLst>
              <a:gd name="adj1" fmla="val 793958"/>
              <a:gd name="adj2" fmla="val -222685"/>
            </a:avLst>
          </a:prstGeom>
          <a:noFill/>
          <a:ln w="28575" cap="flat" cmpd="sng">
            <a:solidFill>
              <a:schemeClr val="tx2"/>
            </a:solidFill>
            <a:prstDash val="solid"/>
            <a:miter/>
            <a:headEnd type="none" w="med" len="med"/>
            <a:tailEnd type="none" w="med" len="med"/>
          </a:ln>
        </p:spPr>
        <p:txBody>
          <a:bodyPr lIns="91372" tIns="45686" rIns="91372" bIns="45686" anchor="t"/>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279596" name="AutoShape 44"/>
          <p:cNvSpPr/>
          <p:nvPr/>
        </p:nvSpPr>
        <p:spPr>
          <a:xfrm>
            <a:off x="6808788" y="3998913"/>
            <a:ext cx="288925" cy="360362"/>
          </a:xfrm>
          <a:prstGeom prst="wedgeEllipseCallout">
            <a:avLst>
              <a:gd name="adj1" fmla="val 264833"/>
              <a:gd name="adj2" fmla="val 118722"/>
            </a:avLst>
          </a:prstGeom>
          <a:noFill/>
          <a:ln w="28575" cap="flat" cmpd="sng">
            <a:solidFill>
              <a:schemeClr val="tx2"/>
            </a:solidFill>
            <a:prstDash val="solid"/>
            <a:miter/>
            <a:headEnd type="none" w="med" len="med"/>
            <a:tailEnd type="none" w="med" len="med"/>
          </a:ln>
        </p:spPr>
        <p:txBody>
          <a:bodyPr lIns="91372" tIns="45686" rIns="91372" bIns="45686" anchor="t"/>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279597" name="Rectangle 45"/>
          <p:cNvSpPr/>
          <p:nvPr/>
        </p:nvSpPr>
        <p:spPr>
          <a:xfrm>
            <a:off x="7816850" y="4379913"/>
            <a:ext cx="946150" cy="457200"/>
          </a:xfrm>
          <a:prstGeom prst="rect">
            <a:avLst/>
          </a:prstGeom>
          <a:noFill/>
          <a:ln w="9525">
            <a:noFill/>
          </a:ln>
        </p:spPr>
        <p:txBody>
          <a:bodyPr wrap="none" lIns="91372" tIns="45686" rIns="91372" bIns="45686" anchor="t">
            <a:spAutoFit/>
          </a:bodyPr>
          <a:lstStyle/>
          <a:p>
            <a:r>
              <a:rPr lang="zh-CN" altLang="en-US" sz="2400" dirty="0">
                <a:solidFill>
                  <a:srgbClr val="000000"/>
                </a:solidFill>
                <a:latin typeface="Times New Roman" panose="02020603050405020304" pitchFamily="18" charset="0"/>
                <a:ea typeface="黑体" panose="02010609060101010101" pitchFamily="49" charset="-122"/>
              </a:rPr>
              <a:t>输出</a:t>
            </a:r>
            <a:r>
              <a:rPr lang="en-US" altLang="zh-CN" sz="2400" dirty="0">
                <a:solidFill>
                  <a:srgbClr val="000000"/>
                </a:solidFill>
                <a:latin typeface="Times New Roman" panose="02020603050405020304" pitchFamily="18" charset="0"/>
                <a:ea typeface="黑体" panose="02010609060101010101" pitchFamily="49" charset="-122"/>
              </a:rPr>
              <a:t>0</a:t>
            </a:r>
          </a:p>
        </p:txBody>
      </p:sp>
      <p:sp>
        <p:nvSpPr>
          <p:cNvPr id="279598" name="AutoShape 46"/>
          <p:cNvSpPr/>
          <p:nvPr/>
        </p:nvSpPr>
        <p:spPr>
          <a:xfrm>
            <a:off x="6808788" y="5222875"/>
            <a:ext cx="288925" cy="360363"/>
          </a:xfrm>
          <a:prstGeom prst="wedgeEllipseCallout">
            <a:avLst>
              <a:gd name="adj1" fmla="val -244505"/>
              <a:gd name="adj2" fmla="val -642069"/>
            </a:avLst>
          </a:prstGeom>
          <a:noFill/>
          <a:ln w="28575" cap="flat" cmpd="sng">
            <a:solidFill>
              <a:schemeClr val="tx2"/>
            </a:solidFill>
            <a:prstDash val="solid"/>
            <a:miter/>
            <a:headEnd type="none" w="med" len="med"/>
            <a:tailEnd type="none" w="med" len="med"/>
          </a:ln>
        </p:spPr>
        <p:txBody>
          <a:bodyPr lIns="91372" tIns="45686" rIns="91372" bIns="45686" anchor="t"/>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279599" name="AutoShape 47"/>
          <p:cNvSpPr/>
          <p:nvPr/>
        </p:nvSpPr>
        <p:spPr>
          <a:xfrm>
            <a:off x="5297488" y="3998913"/>
            <a:ext cx="288925" cy="360362"/>
          </a:xfrm>
          <a:prstGeom prst="wedgeEllipseCallout">
            <a:avLst>
              <a:gd name="adj1" fmla="val 244505"/>
              <a:gd name="adj2" fmla="val -289648"/>
            </a:avLst>
          </a:prstGeom>
          <a:noFill/>
          <a:ln w="28575" cap="flat" cmpd="sng">
            <a:solidFill>
              <a:schemeClr val="tx2"/>
            </a:solidFill>
            <a:prstDash val="solid"/>
            <a:miter/>
            <a:headEnd type="none" w="med" len="med"/>
            <a:tailEnd type="none" w="med" len="med"/>
          </a:ln>
        </p:spPr>
        <p:txBody>
          <a:bodyPr lIns="91372" tIns="45686" rIns="91372" bIns="45686" anchor="t"/>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279600" name="Rectangle 48"/>
          <p:cNvSpPr/>
          <p:nvPr/>
        </p:nvSpPr>
        <p:spPr>
          <a:xfrm>
            <a:off x="5945188" y="2630488"/>
            <a:ext cx="946150" cy="457200"/>
          </a:xfrm>
          <a:prstGeom prst="rect">
            <a:avLst/>
          </a:prstGeom>
          <a:noFill/>
          <a:ln w="9525">
            <a:noFill/>
          </a:ln>
        </p:spPr>
        <p:txBody>
          <a:bodyPr wrap="none" lIns="91372" tIns="45686" rIns="91372" bIns="45686" anchor="t">
            <a:spAutoFit/>
          </a:bodyPr>
          <a:lstStyle/>
          <a:p>
            <a:r>
              <a:rPr lang="zh-CN" altLang="en-US" sz="2400" dirty="0">
                <a:solidFill>
                  <a:srgbClr val="000000"/>
                </a:solidFill>
                <a:latin typeface="Times New Roman" panose="02020603050405020304" pitchFamily="18" charset="0"/>
                <a:ea typeface="黑体" panose="02010609060101010101" pitchFamily="49" charset="-122"/>
              </a:rPr>
              <a:t>输出</a:t>
            </a:r>
            <a:r>
              <a:rPr lang="en-US" altLang="zh-CN" sz="2400" dirty="0">
                <a:solidFill>
                  <a:srgbClr val="000000"/>
                </a:solidFill>
                <a:latin typeface="Times New Roman" panose="02020603050405020304" pitchFamily="18" charset="0"/>
                <a:ea typeface="黑体" panose="02010609060101010101" pitchFamily="49" charset="-122"/>
              </a:rPr>
              <a:t>1</a:t>
            </a:r>
          </a:p>
        </p:txBody>
      </p:sp>
      <p:sp>
        <p:nvSpPr>
          <p:cNvPr id="279601" name="Line 49"/>
          <p:cNvSpPr/>
          <p:nvPr/>
        </p:nvSpPr>
        <p:spPr>
          <a:xfrm>
            <a:off x="4792663" y="4214813"/>
            <a:ext cx="2160587" cy="1728787"/>
          </a:xfrm>
          <a:prstGeom prst="line">
            <a:avLst/>
          </a:prstGeom>
          <a:ln w="38100" cap="flat" cmpd="sng">
            <a:solidFill>
              <a:srgbClr val="800080"/>
            </a:solidFill>
            <a:prstDash val="solid"/>
            <a:round/>
            <a:headEnd type="none" w="med" len="med"/>
            <a:tailEnd type="none" w="med" len="med"/>
          </a:ln>
        </p:spPr>
      </p:sp>
      <p:sp>
        <p:nvSpPr>
          <p:cNvPr id="279602" name="Line 50"/>
          <p:cNvSpPr/>
          <p:nvPr/>
        </p:nvSpPr>
        <p:spPr>
          <a:xfrm flipH="1">
            <a:off x="4937125" y="3854450"/>
            <a:ext cx="1871663" cy="1800225"/>
          </a:xfrm>
          <a:prstGeom prst="line">
            <a:avLst/>
          </a:prstGeom>
          <a:ln w="38100" cap="flat" cmpd="sng">
            <a:solidFill>
              <a:srgbClr val="800080"/>
            </a:solidFill>
            <a:prstDash val="solid"/>
            <a:round/>
            <a:headEnd type="none" w="med" len="med"/>
            <a:tailEnd type="none" w="med" len="med"/>
          </a:ln>
        </p:spPr>
      </p:sp>
      <p:sp>
        <p:nvSpPr>
          <p:cNvPr id="279603" name="Line 51"/>
          <p:cNvSpPr/>
          <p:nvPr/>
        </p:nvSpPr>
        <p:spPr>
          <a:xfrm flipV="1">
            <a:off x="5008563" y="4646613"/>
            <a:ext cx="2376487" cy="360362"/>
          </a:xfrm>
          <a:prstGeom prst="line">
            <a:avLst/>
          </a:prstGeom>
          <a:ln w="38100" cap="flat" cmpd="sng">
            <a:solidFill>
              <a:srgbClr val="800080"/>
            </a:solidFill>
            <a:prstDash val="solid"/>
            <a:round/>
            <a:headEnd type="none" w="med" len="med"/>
            <a:tailEnd type="none" w="med" len="med"/>
          </a:ln>
        </p:spPr>
      </p:sp>
      <p:sp>
        <p:nvSpPr>
          <p:cNvPr id="279604" name="AutoShape 52"/>
          <p:cNvSpPr/>
          <p:nvPr/>
        </p:nvSpPr>
        <p:spPr>
          <a:xfrm>
            <a:off x="3279775" y="1695450"/>
            <a:ext cx="5399088" cy="2578100"/>
          </a:xfrm>
          <a:prstGeom prst="irregularSeal2">
            <a:avLst/>
          </a:prstGeom>
          <a:solidFill>
            <a:schemeClr val="accent1"/>
          </a:solidFill>
          <a:ln w="9525" cap="flat" cmpd="sng">
            <a:solidFill>
              <a:srgbClr val="FFFF99"/>
            </a:solidFill>
            <a:prstDash val="solid"/>
            <a:miter/>
            <a:headEnd type="none" w="med" len="med"/>
            <a:tailEnd type="none" w="med" len="med"/>
          </a:ln>
          <a:effectLst>
            <a:outerShdw dist="107763" dir="2699999" algn="ctr" rotWithShape="0">
              <a:schemeClr val="bg2">
                <a:alpha val="50000"/>
              </a:schemeClr>
            </a:outerShdw>
          </a:effectLst>
        </p:spPr>
        <p:txBody>
          <a:bodyPr lIns="91372" tIns="45686" rIns="91372" bIns="45686" anchor="ctr">
            <a:spAutoFit/>
          </a:bodyPr>
          <a:lstStyle/>
          <a:p>
            <a:r>
              <a:rPr lang="zh-CN" altLang="en-US" sz="2400" b="1" dirty="0">
                <a:solidFill>
                  <a:srgbClr val="464646"/>
                </a:solidFill>
                <a:latin typeface="Arial" panose="020B0604020202020204" pitchFamily="34" charset="0"/>
                <a:ea typeface="黑体" panose="02010609060101010101" pitchFamily="49" charset="-122"/>
              </a:rPr>
              <a:t>无论怎样，都不可能用一条直线将两类点分开</a:t>
            </a:r>
          </a:p>
        </p:txBody>
      </p:sp>
    </p:spTree>
    <p:extLst>
      <p:ext uri="{BB962C8B-B14F-4D97-AF65-F5344CB8AC3E}">
        <p14:creationId xmlns:p14="http://schemas.microsoft.com/office/powerpoint/2010/main" val="12176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9556"/>
                                        </p:tgtEl>
                                        <p:attrNameLst>
                                          <p:attrName>style.visibility</p:attrName>
                                        </p:attrNameLst>
                                      </p:cBhvr>
                                      <p:to>
                                        <p:strVal val="visible"/>
                                      </p:to>
                                    </p:set>
                                    <p:animEffect transition="in" filter="blinds(horizontal)">
                                      <p:cBhvr>
                                        <p:cTn id="7" dur="500"/>
                                        <p:tgtEl>
                                          <p:spTgt spid="2795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9585"/>
                                        </p:tgtEl>
                                        <p:attrNameLst>
                                          <p:attrName>style.visibility</p:attrName>
                                        </p:attrNameLst>
                                      </p:cBhvr>
                                      <p:to>
                                        <p:strVal val="visible"/>
                                      </p:to>
                                    </p:set>
                                    <p:animEffect transition="in" filter="blinds(horizontal)">
                                      <p:cBhvr>
                                        <p:cTn id="10" dur="500"/>
                                        <p:tgtEl>
                                          <p:spTgt spid="279585"/>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79597"/>
                                        </p:tgtEl>
                                        <p:attrNameLst>
                                          <p:attrName>style.visibility</p:attrName>
                                        </p:attrNameLst>
                                      </p:cBhvr>
                                      <p:to>
                                        <p:strVal val="visible"/>
                                      </p:to>
                                    </p:set>
                                    <p:animEffect transition="in" filter="wipe(left)">
                                      <p:cBhvr>
                                        <p:cTn id="19" dur="500"/>
                                        <p:tgtEl>
                                          <p:spTgt spid="279597"/>
                                        </p:tgtEl>
                                      </p:cBhvr>
                                    </p:animEffect>
                                  </p:childTnLst>
                                  <p:subTnLst>
                                    <p:set>
                                      <p:cBhvr override="childStyle">
                                        <p:cTn dur="1" fill="hold" display="0" masterRel="nextClick" afterEffect="1"/>
                                        <p:tgtEl>
                                          <p:spTgt spid="279597"/>
                                        </p:tgtEl>
                                        <p:attrNameLst>
                                          <p:attrName>style.visibility</p:attrName>
                                        </p:attrNameLst>
                                      </p:cBhvr>
                                      <p:to>
                                        <p:strVal val="hidden"/>
                                      </p:to>
                                    </p:set>
                                  </p:subTnLst>
                                </p:cTn>
                              </p:par>
                              <p:par>
                                <p:cTn id="20" presetID="22" presetClass="entr" presetSubtype="8" fill="hold" grpId="0" nodeType="withEffect">
                                  <p:stCondLst>
                                    <p:cond delay="0"/>
                                  </p:stCondLst>
                                  <p:childTnLst>
                                    <p:set>
                                      <p:cBhvr>
                                        <p:cTn id="21" dur="1" fill="hold">
                                          <p:stCondLst>
                                            <p:cond delay="0"/>
                                          </p:stCondLst>
                                        </p:cTn>
                                        <p:tgtEl>
                                          <p:spTgt spid="279596"/>
                                        </p:tgtEl>
                                        <p:attrNameLst>
                                          <p:attrName>style.visibility</p:attrName>
                                        </p:attrNameLst>
                                      </p:cBhvr>
                                      <p:to>
                                        <p:strVal val="visible"/>
                                      </p:to>
                                    </p:set>
                                    <p:animEffect transition="in" filter="wipe(left)">
                                      <p:cBhvr>
                                        <p:cTn id="22" dur="500"/>
                                        <p:tgtEl>
                                          <p:spTgt spid="279596"/>
                                        </p:tgtEl>
                                      </p:cBhvr>
                                    </p:animEffect>
                                  </p:childTnLst>
                                  <p:subTnLst>
                                    <p:set>
                                      <p:cBhvr override="childStyle">
                                        <p:cTn dur="1" fill="hold" display="0" masterRel="nextClick" afterEffect="1"/>
                                        <p:tgtEl>
                                          <p:spTgt spid="279596"/>
                                        </p:tgtEl>
                                        <p:attrNameLst>
                                          <p:attrName>style.visibility</p:attrName>
                                        </p:attrNameLst>
                                      </p:cBhvr>
                                      <p:to>
                                        <p:strVal val="hidden"/>
                                      </p:to>
                                    </p:set>
                                  </p:subTnLst>
                                </p:cTn>
                              </p:par>
                              <p:par>
                                <p:cTn id="23" presetID="22" presetClass="entr" presetSubtype="8" fill="hold" grpId="0" nodeType="withEffect">
                                  <p:stCondLst>
                                    <p:cond delay="0"/>
                                  </p:stCondLst>
                                  <p:childTnLst>
                                    <p:set>
                                      <p:cBhvr>
                                        <p:cTn id="24" dur="1" fill="hold">
                                          <p:stCondLst>
                                            <p:cond delay="0"/>
                                          </p:stCondLst>
                                        </p:cTn>
                                        <p:tgtEl>
                                          <p:spTgt spid="279595"/>
                                        </p:tgtEl>
                                        <p:attrNameLst>
                                          <p:attrName>style.visibility</p:attrName>
                                        </p:attrNameLst>
                                      </p:cBhvr>
                                      <p:to>
                                        <p:strVal val="visible"/>
                                      </p:to>
                                    </p:set>
                                    <p:animEffect transition="in" filter="wipe(left)">
                                      <p:cBhvr>
                                        <p:cTn id="25" dur="500"/>
                                        <p:tgtEl>
                                          <p:spTgt spid="279595"/>
                                        </p:tgtEl>
                                      </p:cBhvr>
                                    </p:animEffect>
                                  </p:childTnLst>
                                  <p:subTnLst>
                                    <p:set>
                                      <p:cBhvr override="childStyle">
                                        <p:cTn dur="1" fill="hold" display="0" masterRel="nextClick" afterEffect="1"/>
                                        <p:tgtEl>
                                          <p:spTgt spid="27959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79600"/>
                                        </p:tgtEl>
                                        <p:attrNameLst>
                                          <p:attrName>style.visibility</p:attrName>
                                        </p:attrNameLst>
                                      </p:cBhvr>
                                      <p:to>
                                        <p:strVal val="visible"/>
                                      </p:to>
                                    </p:set>
                                    <p:animEffect transition="in" filter="wipe(left)">
                                      <p:cBhvr>
                                        <p:cTn id="30" dur="500"/>
                                        <p:tgtEl>
                                          <p:spTgt spid="279600"/>
                                        </p:tgtEl>
                                      </p:cBhvr>
                                    </p:animEffect>
                                  </p:childTnLst>
                                  <p:subTnLst>
                                    <p:set>
                                      <p:cBhvr override="childStyle">
                                        <p:cTn dur="1" fill="hold" display="0" masterRel="nextClick" afterEffect="1"/>
                                        <p:tgtEl>
                                          <p:spTgt spid="279600"/>
                                        </p:tgtEl>
                                        <p:attrNameLst>
                                          <p:attrName>style.visibility</p:attrName>
                                        </p:attrNameLst>
                                      </p:cBhvr>
                                      <p:to>
                                        <p:strVal val="hidden"/>
                                      </p:to>
                                    </p:set>
                                  </p:subTnLst>
                                </p:cTn>
                              </p:par>
                              <p:par>
                                <p:cTn id="31" presetID="22" presetClass="entr" presetSubtype="8" fill="hold" grpId="0" nodeType="withEffect">
                                  <p:stCondLst>
                                    <p:cond delay="0"/>
                                  </p:stCondLst>
                                  <p:childTnLst>
                                    <p:set>
                                      <p:cBhvr>
                                        <p:cTn id="32" dur="1" fill="hold">
                                          <p:stCondLst>
                                            <p:cond delay="0"/>
                                          </p:stCondLst>
                                        </p:cTn>
                                        <p:tgtEl>
                                          <p:spTgt spid="279599"/>
                                        </p:tgtEl>
                                        <p:attrNameLst>
                                          <p:attrName>style.visibility</p:attrName>
                                        </p:attrNameLst>
                                      </p:cBhvr>
                                      <p:to>
                                        <p:strVal val="visible"/>
                                      </p:to>
                                    </p:set>
                                    <p:animEffect transition="in" filter="wipe(left)">
                                      <p:cBhvr>
                                        <p:cTn id="33" dur="500"/>
                                        <p:tgtEl>
                                          <p:spTgt spid="279599"/>
                                        </p:tgtEl>
                                      </p:cBhvr>
                                    </p:animEffect>
                                  </p:childTnLst>
                                  <p:subTnLst>
                                    <p:set>
                                      <p:cBhvr override="childStyle">
                                        <p:cTn dur="1" fill="hold" display="0" masterRel="nextClick" afterEffect="1"/>
                                        <p:tgtEl>
                                          <p:spTgt spid="279599"/>
                                        </p:tgtEl>
                                        <p:attrNameLst>
                                          <p:attrName>style.visibility</p:attrName>
                                        </p:attrNameLst>
                                      </p:cBhvr>
                                      <p:to>
                                        <p:strVal val="hidden"/>
                                      </p:to>
                                    </p:set>
                                  </p:subTnLst>
                                </p:cTn>
                              </p:par>
                              <p:par>
                                <p:cTn id="34" presetID="22" presetClass="entr" presetSubtype="8" fill="hold" grpId="0" nodeType="withEffect">
                                  <p:stCondLst>
                                    <p:cond delay="0"/>
                                  </p:stCondLst>
                                  <p:childTnLst>
                                    <p:set>
                                      <p:cBhvr>
                                        <p:cTn id="35" dur="1" fill="hold">
                                          <p:stCondLst>
                                            <p:cond delay="0"/>
                                          </p:stCondLst>
                                        </p:cTn>
                                        <p:tgtEl>
                                          <p:spTgt spid="279598"/>
                                        </p:tgtEl>
                                        <p:attrNameLst>
                                          <p:attrName>style.visibility</p:attrName>
                                        </p:attrNameLst>
                                      </p:cBhvr>
                                      <p:to>
                                        <p:strVal val="visible"/>
                                      </p:to>
                                    </p:set>
                                    <p:animEffect transition="in" filter="wipe(left)">
                                      <p:cBhvr>
                                        <p:cTn id="36" dur="500"/>
                                        <p:tgtEl>
                                          <p:spTgt spid="279598"/>
                                        </p:tgtEl>
                                      </p:cBhvr>
                                    </p:animEffect>
                                  </p:childTnLst>
                                  <p:subTnLst>
                                    <p:set>
                                      <p:cBhvr override="childStyle">
                                        <p:cTn dur="1" fill="hold" display="0" masterRel="nextClick" afterEffect="1"/>
                                        <p:tgtEl>
                                          <p:spTgt spid="279598"/>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79601"/>
                                        </p:tgtEl>
                                        <p:attrNameLst>
                                          <p:attrName>style.visibility</p:attrName>
                                        </p:attrNameLst>
                                      </p:cBhvr>
                                      <p:to>
                                        <p:strVal val="visible"/>
                                      </p:to>
                                    </p:set>
                                    <p:animEffect transition="in" filter="wipe(left)">
                                      <p:cBhvr>
                                        <p:cTn id="41" dur="500"/>
                                        <p:tgtEl>
                                          <p:spTgt spid="279601"/>
                                        </p:tgtEl>
                                      </p:cBhvr>
                                    </p:animEffect>
                                  </p:childTnLst>
                                  <p:subTnLst>
                                    <p:animClr clrSpc="rgb" dir="cw">
                                      <p:cBhvr override="childStyle">
                                        <p:cTn dur="1" fill="hold" display="0" masterRel="nextClick" afterEffect="1"/>
                                        <p:tgtEl>
                                          <p:spTgt spid="279601"/>
                                        </p:tgtEl>
                                        <p:attrNameLst>
                                          <p:attrName>ppt_c</p:attrName>
                                        </p:attrNameLst>
                                      </p:cBhvr>
                                      <p:to>
                                        <a:srgbClr val="FF99FF"/>
                                      </p:to>
                                    </p:animClr>
                                  </p:sub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279602"/>
                                        </p:tgtEl>
                                        <p:attrNameLst>
                                          <p:attrName>style.visibility</p:attrName>
                                        </p:attrNameLst>
                                      </p:cBhvr>
                                      <p:to>
                                        <p:strVal val="visible"/>
                                      </p:to>
                                    </p:set>
                                    <p:animEffect transition="in" filter="wipe(right)">
                                      <p:cBhvr>
                                        <p:cTn id="45" dur="500"/>
                                        <p:tgtEl>
                                          <p:spTgt spid="279602"/>
                                        </p:tgtEl>
                                      </p:cBhvr>
                                    </p:animEffect>
                                  </p:childTnLst>
                                  <p:subTnLst>
                                    <p:animClr clrSpc="rgb" dir="cw">
                                      <p:cBhvr override="childStyle">
                                        <p:cTn dur="1" fill="hold" display="0" masterRel="nextClick" afterEffect="1"/>
                                        <p:tgtEl>
                                          <p:spTgt spid="279602"/>
                                        </p:tgtEl>
                                        <p:attrNameLst>
                                          <p:attrName>ppt_c</p:attrName>
                                        </p:attrNameLst>
                                      </p:cBhvr>
                                      <p:to>
                                        <a:srgbClr val="FF99FF"/>
                                      </p:to>
                                    </p:animClr>
                                  </p:sub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9603"/>
                                        </p:tgtEl>
                                        <p:attrNameLst>
                                          <p:attrName>style.visibility</p:attrName>
                                        </p:attrNameLst>
                                      </p:cBhvr>
                                      <p:to>
                                        <p:strVal val="visible"/>
                                      </p:to>
                                    </p:set>
                                    <p:animEffect transition="in" filter="wipe(left)">
                                      <p:cBhvr>
                                        <p:cTn id="49" dur="500"/>
                                        <p:tgtEl>
                                          <p:spTgt spid="279603"/>
                                        </p:tgtEl>
                                      </p:cBhvr>
                                    </p:animEffect>
                                  </p:childTnLst>
                                  <p:subTnLst>
                                    <p:animClr clrSpc="rgb" dir="cw">
                                      <p:cBhvr override="childStyle">
                                        <p:cTn dur="1" fill="hold" display="0" masterRel="nextClick" afterEffect="1"/>
                                        <p:tgtEl>
                                          <p:spTgt spid="279603"/>
                                        </p:tgtEl>
                                        <p:attrNameLst>
                                          <p:attrName>ppt_c</p:attrName>
                                        </p:attrNameLst>
                                      </p:cBhvr>
                                      <p:to>
                                        <a:srgbClr val="FF99FF"/>
                                      </p:to>
                                    </p:animClr>
                                  </p:subTnLst>
                                </p:cTn>
                              </p:par>
                            </p:childTnLst>
                          </p:cTn>
                        </p:par>
                        <p:par>
                          <p:cTn id="50" fill="hold">
                            <p:stCondLst>
                              <p:cond delay="1500"/>
                            </p:stCondLst>
                            <p:childTnLst>
                              <p:par>
                                <p:cTn id="51" presetID="4" presetClass="entr" presetSubtype="32" fill="hold" grpId="0" nodeType="afterEffect">
                                  <p:stCondLst>
                                    <p:cond delay="0"/>
                                  </p:stCondLst>
                                  <p:childTnLst>
                                    <p:set>
                                      <p:cBhvr>
                                        <p:cTn id="52" dur="1" fill="hold">
                                          <p:stCondLst>
                                            <p:cond delay="0"/>
                                          </p:stCondLst>
                                        </p:cTn>
                                        <p:tgtEl>
                                          <p:spTgt spid="279604"/>
                                        </p:tgtEl>
                                        <p:attrNameLst>
                                          <p:attrName>style.visibility</p:attrName>
                                        </p:attrNameLst>
                                      </p:cBhvr>
                                      <p:to>
                                        <p:strVal val="visible"/>
                                      </p:to>
                                    </p:set>
                                    <p:animEffect transition="in" filter="box(out)">
                                      <p:cBhvr>
                                        <p:cTn id="53" dur="500"/>
                                        <p:tgtEl>
                                          <p:spTgt spid="279604"/>
                                        </p:tgtEl>
                                      </p:cBhvr>
                                    </p:animEffect>
                                  </p:childTnLst>
                                  <p:subTnLst>
                                    <p:set>
                                      <p:cBhvr override="childStyle">
                                        <p:cTn dur="1" fill="hold" display="0" masterRel="nextClick" afterEffect="1"/>
                                        <p:tgtEl>
                                          <p:spTgt spid="27960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85" grpId="0"/>
      <p:bldP spid="279595" grpId="0" animBg="1"/>
      <p:bldP spid="279596" grpId="0" animBg="1"/>
      <p:bldP spid="279597" grpId="0"/>
      <p:bldP spid="279598" grpId="0" animBg="1"/>
      <p:bldP spid="279599" grpId="0" animBg="1"/>
      <p:bldP spid="279600" grpId="0"/>
      <p:bldP spid="27960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人工神经网络</a:t>
            </a:r>
          </a:p>
        </p:txBody>
      </p:sp>
      <p:pic>
        <p:nvPicPr>
          <p:cNvPr id="5" name="内容占位符 4" descr="_0HYWHROG@W10JB)LM37TNC"/>
          <p:cNvPicPr>
            <a:picLocks noGrp="1" noChangeAspect="1"/>
          </p:cNvPicPr>
          <p:nvPr>
            <p:ph idx="1"/>
          </p:nvPr>
        </p:nvPicPr>
        <p:blipFill>
          <a:blip r:embed="rId3"/>
          <a:stretch>
            <a:fillRect/>
          </a:stretch>
        </p:blipFill>
        <p:spPr>
          <a:xfrm>
            <a:off x="29845" y="1860550"/>
            <a:ext cx="8656955" cy="4561205"/>
          </a:xfrm>
          <a:prstGeom prst="rect">
            <a:avLst/>
          </a:prstGeom>
        </p:spPr>
      </p:pic>
      <p:sp>
        <p:nvSpPr>
          <p:cNvPr id="6" name="文本框 5"/>
          <p:cNvSpPr txBox="1"/>
          <p:nvPr/>
        </p:nvSpPr>
        <p:spPr>
          <a:xfrm>
            <a:off x="4707890" y="2736215"/>
            <a:ext cx="2744470" cy="368300"/>
          </a:xfrm>
          <a:prstGeom prst="rect">
            <a:avLst/>
          </a:prstGeom>
          <a:noFill/>
        </p:spPr>
        <p:txBody>
          <a:bodyPr wrap="square" rtlCol="0">
            <a:spAutoFit/>
          </a:bodyPr>
          <a:lstStyle/>
          <a:p>
            <a:r>
              <a:rPr lang="en-US" altLang="zh-CN" i="1"/>
              <a:t>S</a:t>
            </a:r>
            <a:r>
              <a:rPr lang="zh-CN" altLang="en-US"/>
              <a:t>个神经元，</a:t>
            </a:r>
            <a:r>
              <a:rPr lang="en-US" altLang="zh-CN" i="1"/>
              <a:t>S</a:t>
            </a:r>
            <a:r>
              <a:rPr lang="zh-CN" altLang="en-US"/>
              <a:t>个输出</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idx="4294967295"/>
          </p:nvPr>
        </p:nvSpPr>
        <p:spPr/>
        <p:txBody>
          <a:bodyPr vert="horz" wrap="square" anchor="ct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kern="1200" cap="none" spc="0" normalizeH="0" baseline="0" noProof="1">
                <a:solidFill>
                  <a:srgbClr val="800000"/>
                </a:solidFill>
                <a:effectLst>
                  <a:outerShdw blurRad="38100" dist="38100" dir="2700000">
                    <a:srgbClr val="C0C0C0"/>
                  </a:outerShdw>
                </a:effectLst>
                <a:latin typeface="+mj-lt"/>
                <a:ea typeface="+mj-ea"/>
                <a:cs typeface="+mj-cs"/>
              </a:rPr>
              <a:t>What is CI?</a:t>
            </a:r>
            <a:r>
              <a:rPr kumimoji="0" lang="en-US" altLang="zh-CN" sz="3200" b="1" i="0" u="none" strike="noStrike" kern="1200" cap="none" spc="0" normalizeH="0" baseline="0" noProof="1">
                <a:solidFill>
                  <a:srgbClr val="000000"/>
                </a:solidFill>
                <a:effectLst>
                  <a:outerShdw blurRad="38100" dist="38100" dir="2700000">
                    <a:srgbClr val="C0C0C0"/>
                  </a:outerShdw>
                </a:effectLst>
                <a:latin typeface="+mj-lt"/>
                <a:ea typeface="+mj-ea"/>
                <a:cs typeface="+mj-cs"/>
              </a:rPr>
              <a:t>	</a:t>
            </a:r>
            <a:endParaRPr kumimoji="0" lang="zh-CN" altLang="en-US" sz="3200" b="1" i="0" u="none" strike="noStrike" kern="1200" cap="none" spc="0" normalizeH="0" baseline="0" noProof="1">
              <a:solidFill>
                <a:srgbClr val="800000"/>
              </a:solidFill>
              <a:effectLst>
                <a:outerShdw blurRad="38100" dist="38100" dir="2700000">
                  <a:srgbClr val="C0C0C0"/>
                </a:outerShdw>
              </a:effectLst>
              <a:latin typeface="+mj-lt"/>
              <a:ea typeface="+mj-ea"/>
              <a:cs typeface="+mj-cs"/>
            </a:endParaRPr>
          </a:p>
        </p:txBody>
      </p:sp>
      <p:sp>
        <p:nvSpPr>
          <p:cNvPr id="2" name="内容占位符 2"/>
          <p:cNvSpPr>
            <a:spLocks noGrp="1"/>
          </p:cNvSpPr>
          <p:nvPr>
            <p:ph idx="4294967295"/>
          </p:nvPr>
        </p:nvSpPr>
        <p:spPr>
          <a:xfrm>
            <a:off x="755650" y="1168400"/>
            <a:ext cx="8061325" cy="5218113"/>
          </a:xfrm>
        </p:spPr>
        <p:txBody>
          <a:bodyPr vert="horz" wrap="square" anchor="t"/>
          <a:lstStyle/>
          <a:p>
            <a:pPr eaLnBrk="1" hangingPunct="1">
              <a:lnSpc>
                <a:spcPct val="90000"/>
              </a:lnSpc>
            </a:pPr>
            <a:r>
              <a:rPr lang="zh-CN" altLang="en-US" dirty="0">
                <a:solidFill>
                  <a:srgbClr val="000000"/>
                </a:solidFill>
                <a:latin typeface="Times New Roman" panose="02020603050405020304" pitchFamily="18" charset="0"/>
                <a:ea typeface="华文新魏" panose="02010800040101010101" pitchFamily="2" charset="-122"/>
              </a:rPr>
              <a:t>计算智能系统</a:t>
            </a:r>
            <a:endParaRPr lang="en-US" altLang="zh-CN" dirty="0">
              <a:solidFill>
                <a:srgbClr val="000000"/>
              </a:solidFill>
              <a:latin typeface="Times New Roman" panose="02020603050405020304" pitchFamily="18" charset="0"/>
              <a:ea typeface="华文新魏" panose="02010800040101010101" pitchFamily="2" charset="-122"/>
            </a:endParaRPr>
          </a:p>
          <a:p>
            <a:pPr lvl="1" eaLnBrk="1" hangingPunct="1">
              <a:lnSpc>
                <a:spcPct val="90000"/>
              </a:lnSpc>
            </a:pPr>
            <a:r>
              <a:rPr lang="zh-CN" altLang="en-US" dirty="0">
                <a:solidFill>
                  <a:srgbClr val="000000"/>
                </a:solidFill>
                <a:latin typeface="Times New Roman" panose="02020603050405020304" pitchFamily="18" charset="0"/>
                <a:ea typeface="华文新魏" panose="02010800040101010101" pitchFamily="2" charset="-122"/>
              </a:rPr>
              <a:t>一个计算智能系统应当只涉及数值</a:t>
            </a:r>
            <a:r>
              <a:rPr lang="en-US" altLang="zh-CN" dirty="0">
                <a:solidFill>
                  <a:srgbClr val="000000"/>
                </a:solidFill>
                <a:latin typeface="Times New Roman" panose="02020603050405020304" pitchFamily="18" charset="0"/>
                <a:ea typeface="华文新魏" panose="02010800040101010101" pitchFamily="2" charset="-122"/>
              </a:rPr>
              <a:t>(</a:t>
            </a:r>
            <a:r>
              <a:rPr lang="zh-CN" altLang="en-US" dirty="0">
                <a:solidFill>
                  <a:srgbClr val="000000"/>
                </a:solidFill>
                <a:latin typeface="Times New Roman" panose="02020603050405020304" pitchFamily="18" charset="0"/>
                <a:ea typeface="华文新魏" panose="02010800040101010101" pitchFamily="2" charset="-122"/>
              </a:rPr>
              <a:t>低层</a:t>
            </a:r>
            <a:r>
              <a:rPr lang="en-US" altLang="zh-CN" dirty="0">
                <a:solidFill>
                  <a:srgbClr val="000000"/>
                </a:solidFill>
                <a:latin typeface="Times New Roman" panose="02020603050405020304" pitchFamily="18" charset="0"/>
                <a:ea typeface="华文新魏" panose="02010800040101010101" pitchFamily="2" charset="-122"/>
              </a:rPr>
              <a:t>)</a:t>
            </a:r>
            <a:r>
              <a:rPr lang="zh-CN" altLang="en-US" dirty="0">
                <a:solidFill>
                  <a:srgbClr val="000000"/>
                </a:solidFill>
                <a:latin typeface="Times New Roman" panose="02020603050405020304" pitchFamily="18" charset="0"/>
                <a:ea typeface="华文新魏" panose="02010800040101010101" pitchFamily="2" charset="-122"/>
              </a:rPr>
              <a:t>数据，含有模式识别部分，不应用人工智能意义上的知识，而且能够呈现出：</a:t>
            </a:r>
            <a:endParaRPr lang="en-US" altLang="zh-CN" dirty="0">
              <a:latin typeface="Times New Roman" panose="02020603050405020304" pitchFamily="18" charset="0"/>
              <a:ea typeface="华文新魏" panose="02010800040101010101" pitchFamily="2" charset="-122"/>
            </a:endParaRPr>
          </a:p>
          <a:p>
            <a:pPr lvl="2" eaLnBrk="1" hangingPunct="1">
              <a:lnSpc>
                <a:spcPct val="90000"/>
              </a:lnSpc>
            </a:pPr>
            <a:r>
              <a:rPr lang="en-US" altLang="zh-CN" dirty="0">
                <a:latin typeface="Times New Roman" panose="02020603050405020304" pitchFamily="18" charset="0"/>
                <a:ea typeface="华文新魏" panose="02010800040101010101" pitchFamily="2" charset="-122"/>
              </a:rPr>
              <a:t>Computational adaptivity (</a:t>
            </a:r>
            <a:r>
              <a:rPr lang="zh-CN" altLang="en-US" dirty="0">
                <a:latin typeface="Times New Roman" panose="02020603050405020304" pitchFamily="18" charset="0"/>
                <a:ea typeface="华文新魏" panose="02010800040101010101" pitchFamily="2" charset="-122"/>
              </a:rPr>
              <a:t>计算适应性</a:t>
            </a:r>
            <a:r>
              <a:rPr lang="en-US" altLang="zh-CN" dirty="0">
                <a:latin typeface="Times New Roman" panose="02020603050405020304" pitchFamily="18" charset="0"/>
                <a:ea typeface="华文新魏" panose="02010800040101010101" pitchFamily="2" charset="-122"/>
              </a:rPr>
              <a:t>)</a:t>
            </a:r>
          </a:p>
          <a:p>
            <a:pPr lvl="2" eaLnBrk="1" hangingPunct="1">
              <a:lnSpc>
                <a:spcPct val="90000"/>
              </a:lnSpc>
            </a:pPr>
            <a:r>
              <a:rPr lang="en-US" altLang="zh-CN" dirty="0">
                <a:latin typeface="Times New Roman" panose="02020603050405020304" pitchFamily="18" charset="0"/>
                <a:ea typeface="华文新魏" panose="02010800040101010101" pitchFamily="2" charset="-122"/>
              </a:rPr>
              <a:t>Computational fault tolerance (</a:t>
            </a:r>
            <a:r>
              <a:rPr lang="zh-CN" altLang="en-US" dirty="0">
                <a:latin typeface="Times New Roman" panose="02020603050405020304" pitchFamily="18" charset="0"/>
                <a:ea typeface="华文新魏" panose="02010800040101010101" pitchFamily="2" charset="-122"/>
              </a:rPr>
              <a:t>计算容错性</a:t>
            </a:r>
            <a:r>
              <a:rPr lang="en-US" altLang="zh-CN" dirty="0">
                <a:latin typeface="Times New Roman" panose="02020603050405020304" pitchFamily="18" charset="0"/>
                <a:ea typeface="华文新魏" panose="02010800040101010101" pitchFamily="2" charset="-122"/>
              </a:rPr>
              <a:t>)</a:t>
            </a:r>
          </a:p>
          <a:p>
            <a:pPr lvl="2" eaLnBrk="1" hangingPunct="1">
              <a:lnSpc>
                <a:spcPct val="90000"/>
              </a:lnSpc>
            </a:pPr>
            <a:r>
              <a:rPr lang="en-US" altLang="zh-CN" dirty="0">
                <a:latin typeface="Times New Roman" panose="02020603050405020304" pitchFamily="18" charset="0"/>
                <a:ea typeface="华文新魏" panose="02010800040101010101" pitchFamily="2" charset="-122"/>
              </a:rPr>
              <a:t>Speed approaching human-like turnaround (</a:t>
            </a:r>
            <a:r>
              <a:rPr lang="zh-CN" altLang="en-US" dirty="0">
                <a:latin typeface="Times New Roman" panose="02020603050405020304" pitchFamily="18" charset="0"/>
                <a:ea typeface="华文新魏" panose="02010800040101010101" pitchFamily="2" charset="-122"/>
              </a:rPr>
              <a:t>接近人的速度）</a:t>
            </a:r>
            <a:r>
              <a:rPr lang="en-US" altLang="zh-CN" dirty="0">
                <a:latin typeface="Times New Roman" panose="02020603050405020304" pitchFamily="18" charset="0"/>
                <a:ea typeface="华文新魏" panose="02010800040101010101" pitchFamily="2" charset="-122"/>
              </a:rPr>
              <a:t>, and </a:t>
            </a:r>
          </a:p>
          <a:p>
            <a:pPr lvl="2" eaLnBrk="1" hangingPunct="1">
              <a:lnSpc>
                <a:spcPct val="90000"/>
              </a:lnSpc>
            </a:pPr>
            <a:r>
              <a:rPr lang="en-US" altLang="zh-CN" dirty="0">
                <a:latin typeface="Times New Roman" panose="02020603050405020304" pitchFamily="18" charset="0"/>
                <a:ea typeface="华文新魏" panose="02010800040101010101" pitchFamily="2" charset="-122"/>
              </a:rPr>
              <a:t>Error rates that approximate human performance </a:t>
            </a:r>
            <a:r>
              <a:rPr lang="zh-CN" altLang="en-US" dirty="0">
                <a:latin typeface="Times New Roman" panose="02020603050405020304" pitchFamily="18" charset="0"/>
                <a:ea typeface="华文新魏" panose="02010800040101010101" pitchFamily="2" charset="-122"/>
              </a:rPr>
              <a:t>（近似于人的误差率）</a:t>
            </a:r>
            <a:r>
              <a:rPr lang="en-US" altLang="zh-CN" dirty="0">
                <a:latin typeface="Times New Roman" panose="02020603050405020304" pitchFamily="18" charset="0"/>
                <a:ea typeface="华文新魏" panose="02010800040101010101" pitchFamily="2" charset="-122"/>
              </a:rPr>
              <a:t>…” </a:t>
            </a:r>
          </a:p>
          <a:p>
            <a:pPr algn="just" eaLnBrk="1" hangingPunct="1">
              <a:lnSpc>
                <a:spcPct val="90000"/>
              </a:lnSpc>
            </a:pPr>
            <a:r>
              <a:rPr lang="zh-CN" altLang="en-US" dirty="0">
                <a:solidFill>
                  <a:srgbClr val="000000"/>
                </a:solidFill>
                <a:latin typeface="Times New Roman" panose="02020603050405020304" pitchFamily="18" charset="0"/>
                <a:ea typeface="华文新魏" panose="02010800040101010101" pitchFamily="2" charset="-122"/>
              </a:rPr>
              <a:t>人工智能系统</a:t>
            </a:r>
            <a:endParaRPr lang="zh-CN" altLang="en-US" dirty="0">
              <a:latin typeface="Times New Roman" panose="02020603050405020304" pitchFamily="18" charset="0"/>
              <a:ea typeface="华文新魏" panose="02010800040101010101" pitchFamily="2" charset="-122"/>
            </a:endParaRPr>
          </a:p>
          <a:p>
            <a:pPr lvl="1" algn="just" eaLnBrk="1" hangingPunct="1">
              <a:lnSpc>
                <a:spcPct val="90000"/>
              </a:lnSpc>
            </a:pPr>
            <a:r>
              <a:rPr lang="zh-CN" altLang="en-US" dirty="0">
                <a:solidFill>
                  <a:srgbClr val="000000"/>
                </a:solidFill>
                <a:latin typeface="Times New Roman" panose="02020603050405020304" pitchFamily="18" charset="0"/>
                <a:ea typeface="华文新魏" panose="02010800040101010101" pitchFamily="2" charset="-122"/>
              </a:rPr>
              <a:t>当一个智能计算系统以非数值方式加上知识，即成为人工智能系统。</a:t>
            </a:r>
            <a:endParaRPr lang="zh-CN" altLang="en-US" dirty="0">
              <a:latin typeface="Times New Roman" panose="02020603050405020304" pitchFamily="18" charset="0"/>
              <a:ea typeface="华文新魏" panose="02010800040101010101" pitchFamily="2" charset="-122"/>
            </a:endParaRPr>
          </a:p>
        </p:txBody>
      </p:sp>
      <p:sp>
        <p:nvSpPr>
          <p:cNvPr id="7171" name="灯片编号占位符 3"/>
          <p:cNvSpPr txBox="1">
            <a:spLocks noGrp="1"/>
          </p:cNvSpPr>
          <p:nvPr/>
        </p:nvSpPr>
        <p:spPr>
          <a:xfrm>
            <a:off x="5435600" y="6524625"/>
            <a:ext cx="3251200" cy="215900"/>
          </a:xfrm>
          <a:prstGeom prst="rect">
            <a:avLst/>
          </a:prstGeom>
          <a:noFill/>
          <a:ln w="9525">
            <a:noFill/>
          </a:ln>
        </p:spPr>
        <p:txBody>
          <a:bodyPr anchor="t"/>
          <a:lstStyle/>
          <a:p>
            <a:pPr algn="r"/>
            <a:fld id="{9A0DB2DC-4C9A-4742-B13C-FB6460FD3503}" type="slidenum">
              <a:rPr lang="en-US" altLang="zh-CN" sz="1400" b="1" dirty="0">
                <a:latin typeface="Arial" panose="020B0604020202020204" pitchFamily="34" charset="0"/>
                <a:ea typeface="宋体" panose="02010600030101010101" pitchFamily="2" charset="-122"/>
              </a:rPr>
              <a:t>4</a:t>
            </a:fld>
            <a:endParaRPr lang="en-US" altLang="zh-CN" sz="1400" b="1" dirty="0">
              <a:latin typeface="Arial" panose="020B0604020202020204" pitchFamily="34" charset="0"/>
              <a:ea typeface="宋体" panose="02010600030101010101" pitchFamily="2"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95695" y="213360"/>
            <a:ext cx="7886700" cy="994172"/>
          </a:xfrm>
        </p:spPr>
        <p:txBody>
          <a:bodyPr/>
          <a:lstStyle/>
          <a:p>
            <a:r>
              <a:rPr lang="zh-CN" altLang="en-US"/>
              <a:t>人工神经网络的结构</a:t>
            </a:r>
          </a:p>
        </p:txBody>
      </p:sp>
      <p:sp>
        <p:nvSpPr>
          <p:cNvPr id="4" name="灯片编号占位符 3"/>
          <p:cNvSpPr>
            <a:spLocks noGrp="1"/>
          </p:cNvSpPr>
          <p:nvPr>
            <p:ph type="sldNum" sz="quarter" idx="12"/>
          </p:nvPr>
        </p:nvSpPr>
        <p:spPr/>
        <p:txBody>
          <a:bodyPr/>
          <a:lstStyle/>
          <a:p>
            <a:fld id="{49AE70B2-8BF9-45C0-BB95-33D1B9D3A854}" type="slidenum">
              <a:rPr lang="zh-CN" altLang="en-US" sz="750" smtClean="0"/>
              <a:t>40</a:t>
            </a:fld>
            <a:endParaRPr lang="zh-CN" altLang="en-US" sz="750"/>
          </a:p>
        </p:txBody>
      </p:sp>
      <p:sp>
        <p:nvSpPr>
          <p:cNvPr id="31745" name="Rectangle 3"/>
          <p:cNvSpPr>
            <a:spLocks noGrp="1"/>
          </p:cNvSpPr>
          <p:nvPr/>
        </p:nvSpPr>
        <p:spPr>
          <a:xfrm>
            <a:off x="269558" y="1286986"/>
            <a:ext cx="8177689" cy="992981"/>
          </a:xfrm>
          <a:prstGeom prst="rect">
            <a:avLst/>
          </a:prstGeom>
          <a:noFill/>
          <a:ln w="9525">
            <a:noFill/>
          </a:ln>
        </p:spPr>
        <p:txBody>
          <a:bodyPr vert="horz" wrap="square" anchor="t"/>
          <a:lst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Times New Roman" panose="02020603050405020304" pitchFamily="18" charset="0"/>
                <a:ea typeface="+mn-ea"/>
                <a:cs typeface="Times New Roman" panose="02020603050405020304" pitchFamily="18" charset="0"/>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Times New Roman" panose="02020603050405020304" pitchFamily="18" charset="0"/>
                <a:ea typeface="+mn-ea"/>
                <a:cs typeface="Times New Roman" panose="02020603050405020304" pitchFamily="18" charset="0"/>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Times New Roman" panose="02020603050405020304" pitchFamily="18" charset="0"/>
                <a:ea typeface="+mn-ea"/>
                <a:cs typeface="Times New Roman" panose="02020603050405020304" pitchFamily="18" charset="0"/>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Times New Roman" panose="02020603050405020304" pitchFamily="18" charset="0"/>
                <a:ea typeface="+mn-ea"/>
                <a:cs typeface="Times New Roman" panose="02020603050405020304" pitchFamily="18" charset="0"/>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Times New Roman" panose="02020603050405020304" pitchFamily="18" charset="0"/>
                <a:ea typeface="+mn-ea"/>
                <a:cs typeface="Times New Roman" panose="02020603050405020304" pitchFamily="18" charset="0"/>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a:lnSpc>
                <a:spcPts val="2500"/>
              </a:lnSpc>
              <a:buSzPct val="68000"/>
            </a:pPr>
            <a:r>
              <a:rPr kumimoji="0" lang="zh-CN" altLang="en-US" sz="2025" kern="1200" dirty="0">
                <a:latin typeface="Times New Roman" panose="02020603050405020304" pitchFamily="18" charset="0"/>
                <a:ea typeface="+mn-ea"/>
                <a:cs typeface="+mn-cs"/>
              </a:rPr>
              <a:t>神经网络三要素：神经元、网络拓扑结构、学习算法</a:t>
            </a:r>
          </a:p>
          <a:p>
            <a:pPr lvl="1" indent="-227965">
              <a:lnSpc>
                <a:spcPts val="2500"/>
              </a:lnSpc>
            </a:pPr>
            <a:endParaRPr kumimoji="0" lang="en-US" altLang="zh-CN" sz="1725" kern="1200" dirty="0">
              <a:latin typeface="Times New Roman" panose="02020603050405020304" pitchFamily="18" charset="0"/>
              <a:ea typeface="+mn-ea"/>
              <a:cs typeface="+mn-cs"/>
            </a:endParaRPr>
          </a:p>
          <a:p>
            <a:pPr>
              <a:lnSpc>
                <a:spcPts val="2500"/>
              </a:lnSpc>
              <a:buSzPct val="68000"/>
            </a:pPr>
            <a:r>
              <a:rPr kumimoji="0" lang="zh-CN" altLang="en-US" sz="2025" kern="1200" dirty="0">
                <a:latin typeface="楷体_GB2312"/>
                <a:ea typeface="+mn-ea"/>
                <a:cs typeface="+mn-cs"/>
              </a:rPr>
              <a:t>人工神经网络的结构可分为</a:t>
            </a:r>
            <a:endParaRPr kumimoji="0" lang="en-US" altLang="zh-CN" sz="2025" kern="1200" dirty="0">
              <a:latin typeface="Times New Roman" panose="02020603050405020304" pitchFamily="18" charset="0"/>
              <a:ea typeface="Times New Roman" panose="02020603050405020304" pitchFamily="18" charset="0"/>
              <a:cs typeface="+mn-cs"/>
            </a:endParaRPr>
          </a:p>
        </p:txBody>
      </p:sp>
      <p:pic>
        <p:nvPicPr>
          <p:cNvPr id="7" name="Picture 4" descr="ANN类型"/>
          <p:cNvPicPr>
            <a:picLocks noGrp="1" noChangeAspect="1"/>
          </p:cNvPicPr>
          <p:nvPr>
            <p:ph idx="1"/>
          </p:nvPr>
        </p:nvPicPr>
        <p:blipFill>
          <a:blip r:embed="rId3"/>
          <a:srcRect l="3059" t="5988" r="3059" b="5585"/>
          <a:stretch>
            <a:fillRect/>
          </a:stretch>
        </p:blipFill>
        <p:spPr>
          <a:xfrm>
            <a:off x="502920" y="4222750"/>
            <a:ext cx="7944485" cy="2444115"/>
          </a:xfrm>
          <a:prstGeom prst="rect">
            <a:avLst/>
          </a:prstGeom>
          <a:noFill/>
          <a:ln w="9525">
            <a:noFill/>
          </a:ln>
        </p:spPr>
      </p:pic>
      <p:sp>
        <p:nvSpPr>
          <p:cNvPr id="8" name="文本框 7"/>
          <p:cNvSpPr txBox="1"/>
          <p:nvPr/>
        </p:nvSpPr>
        <p:spPr>
          <a:xfrm>
            <a:off x="82074" y="2526348"/>
            <a:ext cx="4489926" cy="1708160"/>
          </a:xfrm>
          <a:prstGeom prst="rect">
            <a:avLst/>
          </a:prstGeom>
          <a:noFill/>
          <a:ln w="28575" cmpd="dbl">
            <a:solidFill>
              <a:schemeClr val="accent1">
                <a:shade val="50000"/>
              </a:schemeClr>
            </a:solidFill>
            <a:prstDash val="sysDash"/>
          </a:ln>
        </p:spPr>
        <p:txBody>
          <a:bodyPr wrap="square" rtlCol="0">
            <a:spAutoFit/>
          </a:bodyPr>
          <a:lstStyle/>
          <a:p>
            <a:pPr lvl="1" indent="0" fontAlgn="auto">
              <a:lnSpc>
                <a:spcPct val="100000"/>
              </a:lnSpc>
            </a:pPr>
            <a:r>
              <a:rPr lang="zh-CN" altLang="en-US" sz="2100" b="1" dirty="0">
                <a:solidFill>
                  <a:srgbClr val="FF0000"/>
                </a:solidFill>
                <a:latin typeface="楷体_GB2312"/>
                <a:sym typeface="+mn-ea"/>
              </a:rPr>
              <a:t>递归（反馈）型</a:t>
            </a:r>
            <a:r>
              <a:rPr lang="zh-CN" altLang="en-US" sz="2100" b="1" dirty="0">
                <a:latin typeface="楷体_GB2312"/>
                <a:sym typeface="+mn-ea"/>
              </a:rPr>
              <a:t>，存在一些神经元的输出经过若干个神经元后，再反馈到这些神经元的输入端。</a:t>
            </a:r>
            <a:endParaRPr lang="en-US" altLang="zh-CN" sz="2100" b="1" dirty="0">
              <a:latin typeface="楷体_GB2312"/>
              <a:sym typeface="+mn-ea"/>
            </a:endParaRPr>
          </a:p>
          <a:p>
            <a:pPr lvl="1" fontAlgn="auto"/>
            <a:r>
              <a:rPr lang="en-US" altLang="zh-CN" sz="2100" b="1" dirty="0"/>
              <a:t>Hopfield</a:t>
            </a:r>
            <a:r>
              <a:rPr lang="zh-CN" altLang="en-US" sz="2100" b="1" dirty="0">
                <a:latin typeface="楷体_GB2312"/>
                <a:sym typeface="+mn-ea"/>
              </a:rPr>
              <a:t>网络是最典型的反馈型神经网络。</a:t>
            </a:r>
            <a:endParaRPr lang="zh-CN" altLang="en-US" sz="2100" b="1" dirty="0"/>
          </a:p>
        </p:txBody>
      </p:sp>
      <p:sp>
        <p:nvSpPr>
          <p:cNvPr id="10" name="文本框 9"/>
          <p:cNvSpPr txBox="1"/>
          <p:nvPr/>
        </p:nvSpPr>
        <p:spPr>
          <a:xfrm>
            <a:off x="4801393" y="2526348"/>
            <a:ext cx="4260533" cy="1384995"/>
          </a:xfrm>
          <a:prstGeom prst="rect">
            <a:avLst/>
          </a:prstGeom>
          <a:noFill/>
          <a:ln w="28575" cmpd="dbl">
            <a:solidFill>
              <a:schemeClr val="accent1">
                <a:shade val="50000"/>
              </a:schemeClr>
            </a:solidFill>
            <a:prstDash val="sysDash"/>
          </a:ln>
        </p:spPr>
        <p:txBody>
          <a:bodyPr wrap="square" rtlCol="0">
            <a:spAutoFit/>
          </a:bodyPr>
          <a:lstStyle/>
          <a:p>
            <a:pPr lvl="1" indent="0" fontAlgn="auto">
              <a:lnSpc>
                <a:spcPct val="100000"/>
              </a:lnSpc>
            </a:pPr>
            <a:r>
              <a:rPr lang="zh-CN" altLang="en-US" sz="2100" b="1" dirty="0">
                <a:solidFill>
                  <a:srgbClr val="FF0000"/>
                </a:solidFill>
                <a:latin typeface="楷体_GB2312"/>
                <a:sym typeface="+mn-ea"/>
              </a:rPr>
              <a:t>前馈（多层）型</a:t>
            </a:r>
            <a:r>
              <a:rPr lang="zh-CN" altLang="en-US" sz="2100" b="1" dirty="0">
                <a:latin typeface="楷体_GB2312"/>
                <a:sym typeface="+mn-ea"/>
              </a:rPr>
              <a:t>，各神经元接受前一层的输入，并输出给下一层，没有反馈。</a:t>
            </a:r>
            <a:endParaRPr lang="en-US" altLang="zh-CN" sz="2100" b="1" dirty="0">
              <a:latin typeface="楷体_GB2312"/>
              <a:sym typeface="+mn-ea"/>
            </a:endParaRPr>
          </a:p>
          <a:p>
            <a:pPr lvl="1" fontAlgn="auto"/>
            <a:r>
              <a:rPr lang="en-US" altLang="zh-CN" sz="2100" b="1" dirty="0">
                <a:latin typeface="楷体_GB2312"/>
                <a:sym typeface="+mn-ea"/>
              </a:rPr>
              <a:t>BP</a:t>
            </a:r>
            <a:r>
              <a:rPr lang="zh-CN" altLang="en-US" sz="2100" b="1" dirty="0">
                <a:latin typeface="楷体_GB2312"/>
                <a:sym typeface="+mn-ea"/>
              </a:rPr>
              <a:t>神经网络是一种前馈型网络。</a:t>
            </a:r>
            <a:endParaRPr lang="zh-CN" altLang="en-US" sz="21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0" grpId="0" bldLvl="0" animBg="1"/>
      <p:bldP spid="10"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lstStyle/>
          <a:p>
            <a:r>
              <a:rPr lang="zh-CN" altLang="en-US" dirty="0">
                <a:sym typeface="+mn-ea"/>
              </a:rPr>
              <a:t>人工神经网络的主要学习算法</a:t>
            </a:r>
            <a:endParaRPr lang="zh-CN" altLang="en-US" dirty="0"/>
          </a:p>
        </p:txBody>
      </p:sp>
      <p:sp>
        <p:nvSpPr>
          <p:cNvPr id="3" name="内容占位符 2"/>
          <p:cNvSpPr>
            <a:spLocks noGrp="1"/>
          </p:cNvSpPr>
          <p:nvPr>
            <p:ph idx="1"/>
          </p:nvPr>
        </p:nvSpPr>
        <p:spPr>
          <a:xfrm>
            <a:off x="179512" y="1254460"/>
            <a:ext cx="8230235" cy="4928235"/>
          </a:xfrm>
        </p:spPr>
        <p:txBody>
          <a:bodyPr/>
          <a:lstStyle/>
          <a:p>
            <a:r>
              <a:rPr lang="en-US" altLang="zh-CN" dirty="0"/>
              <a:t> </a:t>
            </a:r>
            <a:r>
              <a:rPr lang="zh-CN" altLang="en-US" dirty="0"/>
              <a:t>有监督学习（</a:t>
            </a:r>
            <a:r>
              <a:rPr lang="en-US" altLang="zh-CN" dirty="0"/>
              <a:t>Supervised Learning</a:t>
            </a:r>
            <a:r>
              <a:rPr lang="zh-CN" altLang="en-US" dirty="0"/>
              <a:t>）</a:t>
            </a:r>
          </a:p>
          <a:p>
            <a:pPr lvl="1" algn="l">
              <a:buSzTx/>
            </a:pPr>
            <a:r>
              <a:rPr lang="zh-CN" altLang="en-US" sz="2300" dirty="0"/>
              <a:t>能够根据期望的 实际网络输出之间的差 调整神经元间连接的强度或权。需要有指导来提供期望或目标输出信号。如，反向传播算法等</a:t>
            </a:r>
            <a:endParaRPr lang="zh-CN" altLang="en-US" dirty="0"/>
          </a:p>
          <a:p>
            <a:r>
              <a:rPr lang="zh-CN" altLang="en-US" dirty="0"/>
              <a:t>无监督学习</a:t>
            </a:r>
            <a:r>
              <a:rPr lang="zh-CN" altLang="en-US" dirty="0">
                <a:sym typeface="+mn-ea"/>
              </a:rPr>
              <a:t>（</a:t>
            </a:r>
            <a:r>
              <a:rPr lang="en-US" altLang="zh-CN" dirty="0">
                <a:sym typeface="+mn-ea"/>
              </a:rPr>
              <a:t>Unsupervised Learning</a:t>
            </a:r>
            <a:r>
              <a:rPr lang="zh-CN" altLang="en-US" dirty="0">
                <a:sym typeface="+mn-ea"/>
              </a:rPr>
              <a:t>）</a:t>
            </a:r>
            <a:endParaRPr lang="zh-CN" altLang="en-US" dirty="0"/>
          </a:p>
          <a:p>
            <a:pPr lvl="1"/>
            <a:r>
              <a:rPr lang="zh-CN" altLang="en-US" dirty="0"/>
              <a:t>算法不需要知道期望输出。在训练过程中，只要向神经网络提供输入模式，神经网络就能自动地适应连接权，以便按相似特征把输入模式分组聚集。</a:t>
            </a:r>
          </a:p>
          <a:p>
            <a:r>
              <a:rPr lang="zh-CN" altLang="en-US" dirty="0"/>
              <a:t>增强学习（强化学习</a:t>
            </a:r>
            <a:r>
              <a:rPr lang="en-US" altLang="zh-CN" dirty="0"/>
              <a:t>,Reinforcement Learning</a:t>
            </a:r>
            <a:r>
              <a:rPr lang="zh-CN" altLang="en-US" dirty="0"/>
              <a:t>）</a:t>
            </a:r>
          </a:p>
          <a:p>
            <a:pPr lvl="1"/>
            <a:r>
              <a:rPr lang="zh-CN" altLang="en-US" dirty="0"/>
              <a:t>是有监督学习的一种特例</a:t>
            </a:r>
          </a:p>
          <a:p>
            <a:pPr lvl="1"/>
            <a:r>
              <a:rPr lang="zh-CN" altLang="en-US" dirty="0"/>
              <a:t>常用于控制系统（机器人路径规划）</a:t>
            </a:r>
          </a:p>
          <a:p>
            <a:pPr lvl="1"/>
            <a:r>
              <a:rPr lang="zh-CN" altLang="en-US" dirty="0"/>
              <a:t>遗传算法是增强学习算法。</a:t>
            </a:r>
          </a:p>
        </p:txBody>
      </p:sp>
      <p:sp>
        <p:nvSpPr>
          <p:cNvPr id="4" name="灯片编号占位符 3"/>
          <p:cNvSpPr>
            <a:spLocks noGrp="1"/>
          </p:cNvSpPr>
          <p:nvPr>
            <p:ph type="sldNum" sz="quarter" idx="12"/>
          </p:nvPr>
        </p:nvSpPr>
        <p:spPr/>
        <p:txBody>
          <a:bodyPr/>
          <a:lstStyle/>
          <a:p>
            <a:fld id="{49AE70B2-8BF9-45C0-BB95-33D1B9D3A854}" type="slidenum">
              <a:rPr lang="zh-CN" altLang="en-US" sz="750" smtClean="0"/>
              <a:t>41</a:t>
            </a:fld>
            <a:endParaRPr lang="zh-CN" altLang="en-US" sz="750"/>
          </a:p>
        </p:txBody>
      </p:sp>
      <p:sp>
        <p:nvSpPr>
          <p:cNvPr id="5" name="矩形 4">
            <a:extLst>
              <a:ext uri="{FF2B5EF4-FFF2-40B4-BE49-F238E27FC236}">
                <a16:creationId xmlns:a16="http://schemas.microsoft.com/office/drawing/2014/main" id="{CEAB9F0E-523D-42CD-A57E-8AF56435352B}"/>
              </a:ext>
            </a:extLst>
          </p:cNvPr>
          <p:cNvSpPr/>
          <p:nvPr/>
        </p:nvSpPr>
        <p:spPr>
          <a:xfrm>
            <a:off x="4620390" y="5648026"/>
            <a:ext cx="4524096" cy="1200329"/>
          </a:xfrm>
          <a:prstGeom prst="rect">
            <a:avLst/>
          </a:prstGeom>
          <a:noFill/>
        </p:spPr>
        <p:txBody>
          <a:bodyPr wrap="square" lIns="91440" tIns="45720" rIns="91440" bIns="45720">
            <a:spAutoFit/>
          </a:bodyPr>
          <a:lstStyle/>
          <a:p>
            <a:r>
              <a:rPr lang="zh-CN" altLang="en-US" sz="2400" b="1" cap="none" spc="0" dirty="0">
                <a:ln w="0"/>
                <a:solidFill>
                  <a:schemeClr val="accent1"/>
                </a:solidFill>
                <a:effectLst>
                  <a:outerShdw blurRad="38100" dist="25400" dir="5400000" algn="ctr" rotWithShape="0">
                    <a:srgbClr val="6E747A">
                      <a:alpha val="43000"/>
                    </a:srgbClr>
                  </a:outerShdw>
                </a:effectLst>
              </a:rPr>
              <a:t>       神经网络的学习是指调整神经网络的连接权值或者结构，使输入输出具有需要的结构。</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3"/>
          <p:cNvSpPr>
            <a:spLocks noGrp="1"/>
          </p:cNvSpPr>
          <p:nvPr>
            <p:ph idx="1"/>
          </p:nvPr>
        </p:nvSpPr>
        <p:spPr>
          <a:xfrm>
            <a:off x="304800" y="1143000"/>
            <a:ext cx="8229600" cy="1524000"/>
          </a:xfrm>
        </p:spPr>
        <p:txBody>
          <a:bodyPr vert="horz" wrap="square" anchor="t"/>
          <a:lstStyle/>
          <a:p>
            <a:pPr>
              <a:lnSpc>
                <a:spcPct val="80000"/>
              </a:lnSpc>
              <a:buSzPct val="68000"/>
            </a:pPr>
            <a:r>
              <a:rPr kumimoji="0" lang="zh-CN" altLang="en-US" sz="2800" kern="1200" dirty="0">
                <a:latin typeface="Times New Roman" panose="02020603050405020304" pitchFamily="18" charset="0"/>
                <a:ea typeface="+mn-ea"/>
                <a:cs typeface="+mn-cs"/>
              </a:rPr>
              <a:t>类似于爬山</a:t>
            </a:r>
            <a:endParaRPr kumimoji="0" lang="en-US" altLang="zh-CN" sz="2800" kern="1200" dirty="0">
              <a:latin typeface="Times New Roman" panose="02020603050405020304" pitchFamily="18" charset="0"/>
              <a:ea typeface="+mn-ea"/>
              <a:cs typeface="+mn-cs"/>
            </a:endParaRPr>
          </a:p>
          <a:p>
            <a:pPr>
              <a:lnSpc>
                <a:spcPct val="80000"/>
              </a:lnSpc>
              <a:buSzPct val="68000"/>
            </a:pPr>
            <a:r>
              <a:rPr kumimoji="0" lang="zh-CN" altLang="en-US" sz="2800" kern="1200" dirty="0">
                <a:latin typeface="Times New Roman" panose="02020603050405020304" pitchFamily="18" charset="0"/>
                <a:ea typeface="+mn-ea"/>
                <a:cs typeface="+mn-cs"/>
              </a:rPr>
              <a:t>搜索空间是有权值和阈值组成的集合</a:t>
            </a:r>
            <a:endParaRPr kumimoji="0" lang="en-US" altLang="zh-CN" sz="2800" kern="1200" dirty="0">
              <a:latin typeface="Times New Roman" panose="02020603050405020304" pitchFamily="18" charset="0"/>
              <a:ea typeface="+mn-ea"/>
              <a:cs typeface="+mn-cs"/>
            </a:endParaRPr>
          </a:p>
          <a:p>
            <a:pPr>
              <a:lnSpc>
                <a:spcPct val="80000"/>
              </a:lnSpc>
              <a:buSzPct val="68000"/>
            </a:pPr>
            <a:r>
              <a:rPr kumimoji="0" lang="zh-CN" altLang="en-US" sz="2800" kern="1200" dirty="0">
                <a:latin typeface="Times New Roman" panose="02020603050405020304" pitchFamily="18" charset="0"/>
                <a:ea typeface="+mn-ea"/>
                <a:cs typeface="+mn-cs"/>
              </a:rPr>
              <a:t>学习的目的是使在训练集上的误差最小</a:t>
            </a:r>
            <a:endParaRPr kumimoji="0" lang="zh-CN" altLang="en-US" sz="2800" kern="1200" dirty="0">
              <a:latin typeface="Times New Roman" panose="02020603050405020304" pitchFamily="18" charset="0"/>
              <a:ea typeface="Times New Roman" panose="02020603050405020304" pitchFamily="18" charset="0"/>
              <a:cs typeface="+mn-cs"/>
            </a:endParaRPr>
          </a:p>
        </p:txBody>
      </p:sp>
      <p:sp>
        <p:nvSpPr>
          <p:cNvPr id="314370" name="Rectangle 2"/>
          <p:cNvSpPr>
            <a:spLocks noGrp="1" noChangeArrowheads="1"/>
          </p:cNvSpPr>
          <p:nvPr>
            <p:ph type="title"/>
          </p:nvPr>
        </p:nvSpPr>
        <p:spPr>
          <a:xfrm>
            <a:off x="457200" y="0"/>
            <a:ext cx="8229600" cy="11430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TW"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Learning </a:t>
            </a: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Rule</a:t>
            </a:r>
            <a:r>
              <a:rPr kumimoji="0" lang="en-US" altLang="zh-TW"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 </a:t>
            </a: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—Perceptron</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pic>
        <p:nvPicPr>
          <p:cNvPr id="3" name="图片 2" descr="C{IQS7@{96GB(LLO812D13N"/>
          <p:cNvPicPr>
            <a:picLocks noChangeAspect="1"/>
          </p:cNvPicPr>
          <p:nvPr/>
        </p:nvPicPr>
        <p:blipFill>
          <a:blip r:embed="rId3"/>
          <a:stretch>
            <a:fillRect/>
          </a:stretch>
        </p:blipFill>
        <p:spPr>
          <a:xfrm>
            <a:off x="1256665" y="3090545"/>
            <a:ext cx="6778625" cy="28784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ChangeArrowheads="1"/>
          </p:cNvSpPr>
          <p:nvPr/>
        </p:nvSpPr>
        <p:spPr bwMode="auto">
          <a:xfrm>
            <a:off x="381000" y="155575"/>
            <a:ext cx="7997825" cy="682625"/>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1200" cap="none" spc="0" normalizeH="0" baseline="0" noProof="0" dirty="0">
                <a:ln>
                  <a:noFill/>
                </a:ln>
                <a:solidFill>
                  <a:srgbClr val="464646"/>
                </a:solidFill>
                <a:effectLst>
                  <a:outerShdw blurRad="38100" dist="38100" dir="2700000" algn="tl">
                    <a:srgbClr val="C0C0C0"/>
                  </a:outerShdw>
                </a:effectLst>
                <a:uLnTx/>
                <a:uFillTx/>
                <a:latin typeface="Times New Roman" panose="02020603050405020304" pitchFamily="18" charset="0"/>
                <a:ea typeface="+mn-ea"/>
                <a:cs typeface="+mn-cs"/>
              </a:rPr>
              <a:t>Perceptron Learning Rule</a:t>
            </a:r>
          </a:p>
        </p:txBody>
      </p:sp>
      <p:sp>
        <p:nvSpPr>
          <p:cNvPr id="103429" name="Rectangle 5"/>
          <p:cNvSpPr/>
          <p:nvPr/>
        </p:nvSpPr>
        <p:spPr>
          <a:xfrm>
            <a:off x="609600" y="762000"/>
            <a:ext cx="8027988" cy="606425"/>
          </a:xfrm>
          <a:prstGeom prst="rect">
            <a:avLst/>
          </a:prstGeom>
          <a:noFill/>
          <a:ln w="9525">
            <a:noFill/>
          </a:ln>
        </p:spPr>
        <p:txBody>
          <a:bodyPr anchor="t"/>
          <a:lstStyle/>
          <a:p>
            <a:pPr marL="342900" indent="-342900" eaLnBrk="0" hangingPunct="0">
              <a:spcBef>
                <a:spcPct val="20000"/>
              </a:spcBef>
              <a:buClr>
                <a:srgbClr val="44B9E8"/>
              </a:buClr>
              <a:buSzPct val="60000"/>
              <a:buFont typeface="Times New Roman" panose="02020603050405020304" pitchFamily="18" charset="0"/>
              <a:buChar char="►"/>
            </a:pPr>
            <a:r>
              <a:rPr lang="zh-CN" altLang="en-US" sz="2800" dirty="0">
                <a:solidFill>
                  <a:srgbClr val="000000"/>
                </a:solidFill>
                <a:latin typeface="Times New Roman" panose="02020603050405020304" pitchFamily="18" charset="0"/>
                <a:ea typeface="黑体" panose="02010609060101010101" pitchFamily="49" charset="-122"/>
              </a:rPr>
              <a:t>权值的调整采用</a:t>
            </a:r>
            <a:r>
              <a:rPr lang="zh-CN" altLang="en-US" sz="2800" dirty="0">
                <a:solidFill>
                  <a:srgbClr val="FF0000"/>
                </a:solidFill>
                <a:latin typeface="Times New Roman" panose="02020603050405020304" pitchFamily="18" charset="0"/>
                <a:ea typeface="黑体" panose="02010609060101010101" pitchFamily="49" charset="-122"/>
              </a:rPr>
              <a:t>有监督学习</a:t>
            </a:r>
            <a:r>
              <a:rPr lang="zh-CN" altLang="en-US" sz="2800" dirty="0">
                <a:solidFill>
                  <a:srgbClr val="000000"/>
                </a:solidFill>
                <a:latin typeface="Times New Roman" panose="02020603050405020304" pitchFamily="18" charset="0"/>
                <a:ea typeface="黑体" panose="02010609060101010101" pitchFamily="49" charset="-122"/>
              </a:rPr>
              <a:t>的方式进行</a:t>
            </a:r>
            <a:endParaRPr lang="en-US" altLang="zh-CN" sz="2800" dirty="0">
              <a:solidFill>
                <a:srgbClr val="000000"/>
              </a:solidFill>
              <a:latin typeface="Times New Roman" panose="02020603050405020304" pitchFamily="18" charset="0"/>
              <a:ea typeface="黑体" panose="02010609060101010101" pitchFamily="49" charset="-122"/>
            </a:endParaRPr>
          </a:p>
          <a:p>
            <a:pPr marL="342900" indent="-342900" eaLnBrk="0" hangingPunct="0">
              <a:spcBef>
                <a:spcPct val="20000"/>
              </a:spcBef>
              <a:buClr>
                <a:srgbClr val="44B9E8"/>
              </a:buClr>
              <a:buSzPct val="60000"/>
              <a:buFont typeface="Times New Roman" panose="02020603050405020304" pitchFamily="18" charset="0"/>
              <a:buChar char="►"/>
            </a:pPr>
            <a:r>
              <a:rPr lang="en-US" altLang="zh-CN" sz="2800" dirty="0">
                <a:solidFill>
                  <a:srgbClr val="000000"/>
                </a:solidFill>
                <a:latin typeface="Times New Roman" panose="02020603050405020304" pitchFamily="18" charset="0"/>
                <a:ea typeface="黑体" panose="02010609060101010101" pitchFamily="49" charset="-122"/>
              </a:rPr>
              <a:t>Update weights by:    </a:t>
            </a:r>
            <a:endParaRPr lang="tr-TR" altLang="zh-CN" sz="2800" dirty="0">
              <a:solidFill>
                <a:srgbClr val="000000"/>
              </a:solidFill>
              <a:latin typeface="Times New Roman" panose="02020603050405020304" pitchFamily="18" charset="0"/>
              <a:ea typeface="Times New Roman" panose="02020603050405020304" pitchFamily="18" charset="0"/>
            </a:endParaRPr>
          </a:p>
        </p:txBody>
      </p:sp>
      <p:graphicFrame>
        <p:nvGraphicFramePr>
          <p:cNvPr id="103430" name="Object 6"/>
          <p:cNvGraphicFramePr>
            <a:graphicFrameLocks noChangeAspect="1"/>
          </p:cNvGraphicFramePr>
          <p:nvPr/>
        </p:nvGraphicFramePr>
        <p:xfrm>
          <a:off x="1066800" y="1774825"/>
          <a:ext cx="3810000" cy="663575"/>
        </p:xfrm>
        <a:graphic>
          <a:graphicData uri="http://schemas.openxmlformats.org/presentationml/2006/ole">
            <mc:AlternateContent xmlns:mc="http://schemas.openxmlformats.org/markup-compatibility/2006">
              <mc:Choice xmlns:v="urn:schemas-microsoft-com:vml" Requires="v">
                <p:oleObj spid="_x0000_s10257" r:id="rId4" imgW="1384300" imgH="241300" progId="Equation.3">
                  <p:embed/>
                </p:oleObj>
              </mc:Choice>
              <mc:Fallback>
                <p:oleObj r:id="rId4" imgW="1384300" imgH="241300" progId="Equation.3">
                  <p:embed/>
                  <p:pic>
                    <p:nvPicPr>
                      <p:cNvPr id="0" name="图片 3088"/>
                      <p:cNvPicPr/>
                      <p:nvPr/>
                    </p:nvPicPr>
                    <p:blipFill>
                      <a:blip r:embed="rId5"/>
                      <a:stretch>
                        <a:fillRect/>
                      </a:stretch>
                    </p:blipFill>
                    <p:spPr>
                      <a:xfrm>
                        <a:off x="1066800" y="1774825"/>
                        <a:ext cx="3810000" cy="663575"/>
                      </a:xfrm>
                      <a:prstGeom prst="rect">
                        <a:avLst/>
                      </a:prstGeom>
                      <a:noFill/>
                      <a:ln w="38100">
                        <a:noFill/>
                        <a:miter/>
                      </a:ln>
                    </p:spPr>
                  </p:pic>
                </p:oleObj>
              </mc:Fallback>
            </mc:AlternateContent>
          </a:graphicData>
        </a:graphic>
      </p:graphicFrame>
      <p:sp>
        <p:nvSpPr>
          <p:cNvPr id="103445" name="Rectangle 21"/>
          <p:cNvSpPr/>
          <p:nvPr/>
        </p:nvSpPr>
        <p:spPr>
          <a:xfrm>
            <a:off x="533400" y="2362200"/>
            <a:ext cx="8382000" cy="1828800"/>
          </a:xfrm>
          <a:prstGeom prst="rect">
            <a:avLst/>
          </a:prstGeom>
          <a:noFill/>
          <a:ln w="9525">
            <a:noFill/>
          </a:ln>
        </p:spPr>
        <p:txBody>
          <a:bodyPr anchor="t"/>
          <a:lstStyle/>
          <a:p>
            <a:pPr marL="342900" indent="-342900" eaLnBrk="0" hangingPunct="0">
              <a:spcBef>
                <a:spcPct val="20000"/>
              </a:spcBef>
              <a:buClr>
                <a:srgbClr val="44B9E8"/>
              </a:buClr>
              <a:buSzPct val="60000"/>
              <a:buFont typeface="Wingdings" panose="05000000000000000000" pitchFamily="2" charset="2"/>
            </a:pPr>
            <a:r>
              <a:rPr lang="el-GR" altLang="zh-CN" sz="2400" i="1" dirty="0">
                <a:solidFill>
                  <a:srgbClr val="000000"/>
                </a:solidFill>
                <a:latin typeface="Times New Roman" panose="02020603050405020304" pitchFamily="18" charset="0"/>
                <a:ea typeface="黑体" panose="02010609060101010101" pitchFamily="49" charset="-122"/>
              </a:rPr>
              <a:t>η</a:t>
            </a:r>
            <a:r>
              <a:rPr lang="en-US" altLang="zh-CN" sz="2400" dirty="0">
                <a:solidFill>
                  <a:srgbClr val="000000"/>
                </a:solidFill>
                <a:latin typeface="Times New Roman" panose="02020603050405020304" pitchFamily="18" charset="0"/>
                <a:ea typeface="黑体" panose="02010609060101010101" pitchFamily="49" charset="-122"/>
              </a:rPr>
              <a:t> ——</a:t>
            </a:r>
            <a:r>
              <a:rPr lang="zh-CN" altLang="en-US" sz="2400" dirty="0">
                <a:solidFill>
                  <a:srgbClr val="000000"/>
                </a:solidFill>
                <a:latin typeface="Times New Roman" panose="02020603050405020304" pitchFamily="18" charset="0"/>
                <a:ea typeface="黑体" panose="02010609060101010101" pitchFamily="49" charset="-122"/>
              </a:rPr>
              <a:t>学习常数（</a:t>
            </a:r>
            <a:r>
              <a:rPr lang="en-US" altLang="zh-CN" sz="2400" dirty="0">
                <a:solidFill>
                  <a:srgbClr val="000000"/>
                </a:solidFill>
                <a:latin typeface="Times New Roman" panose="02020603050405020304" pitchFamily="18" charset="0"/>
                <a:ea typeface="黑体" panose="02010609060101010101" pitchFamily="49" charset="-122"/>
              </a:rPr>
              <a:t>learning rate</a:t>
            </a:r>
            <a:r>
              <a:rPr lang="zh-CN" altLang="en-US" sz="2400" dirty="0">
                <a:solidFill>
                  <a:srgbClr val="000000"/>
                </a:solidFill>
                <a:latin typeface="Times New Roman" panose="02020603050405020304" pitchFamily="18" charset="0"/>
                <a:ea typeface="黑体" panose="02010609060101010101" pitchFamily="49" charset="-122"/>
              </a:rPr>
              <a:t>）</a:t>
            </a:r>
            <a:endParaRPr lang="en-US" altLang="zh-CN" sz="2400" dirty="0">
              <a:solidFill>
                <a:srgbClr val="000000"/>
              </a:solidFill>
              <a:latin typeface="Times New Roman" panose="02020603050405020304" pitchFamily="18" charset="0"/>
              <a:ea typeface="黑体" panose="02010609060101010101" pitchFamily="49" charset="-122"/>
            </a:endParaRPr>
          </a:p>
          <a:p>
            <a:pPr marL="342900" indent="-342900" eaLnBrk="0" hangingPunct="0">
              <a:spcBef>
                <a:spcPct val="20000"/>
              </a:spcBef>
              <a:buClr>
                <a:srgbClr val="44B9E8"/>
              </a:buClr>
              <a:buSzPct val="60000"/>
              <a:buFont typeface="Wingdings" panose="05000000000000000000" pitchFamily="2" charset="2"/>
            </a:pPr>
            <a:r>
              <a:rPr lang="en-US" altLang="zh-CN" sz="2400" i="1" dirty="0">
                <a:solidFill>
                  <a:srgbClr val="000000"/>
                </a:solidFill>
                <a:latin typeface="Times New Roman" panose="02020603050405020304" pitchFamily="18" charset="0"/>
                <a:ea typeface="黑体" panose="02010609060101010101" pitchFamily="49" charset="-122"/>
              </a:rPr>
              <a:t>t</a:t>
            </a:r>
            <a:r>
              <a:rPr lang="en-US" altLang="zh-CN" sz="2400" i="1" baseline="-25000" dirty="0">
                <a:solidFill>
                  <a:srgbClr val="000000"/>
                </a:solidFill>
                <a:latin typeface="Times New Roman" panose="02020603050405020304" pitchFamily="18" charset="0"/>
                <a:ea typeface="黑体" panose="02010609060101010101" pitchFamily="49" charset="-122"/>
              </a:rPr>
              <a:t>j</a:t>
            </a:r>
            <a:r>
              <a:rPr lang="en-US" altLang="zh-CN" sz="2400" dirty="0">
                <a:solidFill>
                  <a:srgbClr val="000000"/>
                </a:solidFill>
                <a:latin typeface="Times New Roman" panose="02020603050405020304" pitchFamily="18" charset="0"/>
                <a:ea typeface="黑体" panose="02010609060101010101" pitchFamily="49" charset="-122"/>
              </a:rPr>
              <a:t> ——</a:t>
            </a:r>
            <a:r>
              <a:rPr lang="en-US" altLang="zh-CN" sz="2400" i="1" dirty="0">
                <a:solidFill>
                  <a:srgbClr val="000000"/>
                </a:solidFill>
                <a:latin typeface="Times New Roman" panose="02020603050405020304" pitchFamily="18" charset="0"/>
                <a:ea typeface="黑体" panose="02010609060101010101" pitchFamily="49" charset="-122"/>
              </a:rPr>
              <a:t>j</a:t>
            </a:r>
            <a:r>
              <a:rPr lang="zh-CN" altLang="en-US" sz="2400" dirty="0">
                <a:solidFill>
                  <a:srgbClr val="000000"/>
                </a:solidFill>
                <a:latin typeface="Times New Roman" panose="02020603050405020304" pitchFamily="18" charset="0"/>
                <a:ea typeface="黑体" panose="02010609060101010101" pitchFamily="49" charset="-122"/>
              </a:rPr>
              <a:t>的期望输出</a:t>
            </a:r>
            <a:endParaRPr lang="en-US" altLang="zh-CN" sz="2400" dirty="0">
              <a:solidFill>
                <a:srgbClr val="000000"/>
              </a:solidFill>
              <a:latin typeface="Times New Roman" panose="02020603050405020304" pitchFamily="18" charset="0"/>
              <a:ea typeface="黑体" panose="02010609060101010101" pitchFamily="49" charset="-122"/>
            </a:endParaRPr>
          </a:p>
          <a:p>
            <a:pPr marL="342900" indent="-342900" eaLnBrk="0" hangingPunct="0">
              <a:spcBef>
                <a:spcPct val="20000"/>
              </a:spcBef>
              <a:buClr>
                <a:srgbClr val="44B9E8"/>
              </a:buClr>
              <a:buSzPct val="60000"/>
            </a:pPr>
            <a:r>
              <a:rPr lang="en-US" altLang="zh-CN" sz="2400" i="1" dirty="0">
                <a:solidFill>
                  <a:srgbClr val="000000"/>
                </a:solidFill>
                <a:latin typeface="Times New Roman" panose="02020603050405020304" pitchFamily="18" charset="0"/>
                <a:ea typeface="黑体" panose="02010609060101010101" pitchFamily="49" charset="-122"/>
              </a:rPr>
              <a:t>O</a:t>
            </a:r>
            <a:r>
              <a:rPr lang="en-US" altLang="zh-CN" sz="2400" i="1" baseline="-25000" dirty="0">
                <a:solidFill>
                  <a:srgbClr val="000000"/>
                </a:solidFill>
                <a:latin typeface="Times New Roman" panose="02020603050405020304" pitchFamily="18" charset="0"/>
                <a:ea typeface="黑体" panose="02010609060101010101" pitchFamily="49" charset="-122"/>
              </a:rPr>
              <a:t>j</a:t>
            </a:r>
            <a:r>
              <a:rPr lang="en-US" altLang="zh-CN" sz="2400" dirty="0">
                <a:solidFill>
                  <a:srgbClr val="000000"/>
                </a:solidFill>
                <a:latin typeface="Times New Roman" panose="02020603050405020304" pitchFamily="18" charset="0"/>
                <a:ea typeface="黑体" panose="02010609060101010101" pitchFamily="49" charset="-122"/>
              </a:rPr>
              <a:t> ——</a:t>
            </a:r>
            <a:r>
              <a:rPr lang="en-US" altLang="zh-CN" sz="2400" i="1" dirty="0">
                <a:solidFill>
                  <a:srgbClr val="000000"/>
                </a:solidFill>
                <a:latin typeface="Times New Roman" panose="02020603050405020304" pitchFamily="18" charset="0"/>
                <a:ea typeface="黑体" panose="02010609060101010101" pitchFamily="49" charset="-122"/>
              </a:rPr>
              <a:t>j</a:t>
            </a:r>
            <a:r>
              <a:rPr lang="zh-CN" altLang="en-US" sz="2400" dirty="0">
                <a:solidFill>
                  <a:srgbClr val="000000"/>
                </a:solidFill>
                <a:latin typeface="Times New Roman" panose="02020603050405020304" pitchFamily="18" charset="0"/>
                <a:ea typeface="黑体" panose="02010609060101010101" pitchFamily="49" charset="-122"/>
              </a:rPr>
              <a:t>的实际输出</a:t>
            </a:r>
            <a:endParaRPr lang="el-GR" altLang="zh-CN" sz="2400" dirty="0">
              <a:solidFill>
                <a:srgbClr val="000000"/>
              </a:solidFill>
              <a:latin typeface="Times New Roman" panose="02020603050405020304" pitchFamily="18" charset="0"/>
              <a:ea typeface="黑体" panose="02010609060101010101" pitchFamily="49" charset="-122"/>
            </a:endParaRPr>
          </a:p>
          <a:p>
            <a:pPr marL="342900" indent="-342900" eaLnBrk="0" hangingPunct="0">
              <a:spcBef>
                <a:spcPct val="20000"/>
              </a:spcBef>
              <a:buClr>
                <a:srgbClr val="44B9E8"/>
              </a:buClr>
              <a:buSzPct val="60000"/>
            </a:pPr>
            <a:r>
              <a:rPr lang="en-US" altLang="zh-CN" sz="2400" i="1" dirty="0">
                <a:solidFill>
                  <a:srgbClr val="000000"/>
                </a:solidFill>
                <a:latin typeface="Times New Roman" panose="02020603050405020304" pitchFamily="18" charset="0"/>
                <a:ea typeface="黑体" panose="02010609060101010101" pitchFamily="49" charset="-122"/>
              </a:rPr>
              <a:t>O</a:t>
            </a:r>
            <a:r>
              <a:rPr lang="en-US" altLang="zh-CN" sz="2400" i="1" baseline="-25000" dirty="0">
                <a:solidFill>
                  <a:srgbClr val="000000"/>
                </a:solidFill>
                <a:latin typeface="Times New Roman" panose="02020603050405020304" pitchFamily="18" charset="0"/>
                <a:ea typeface="黑体" panose="02010609060101010101" pitchFamily="49" charset="-122"/>
              </a:rPr>
              <a:t>i</a:t>
            </a:r>
            <a:r>
              <a:rPr lang="en-US" altLang="zh-CN" sz="2400" dirty="0">
                <a:solidFill>
                  <a:srgbClr val="000000"/>
                </a:solidFill>
                <a:latin typeface="Times New Roman" panose="02020603050405020304" pitchFamily="18" charset="0"/>
                <a:ea typeface="黑体" panose="02010609060101010101" pitchFamily="49" charset="-122"/>
              </a:rPr>
              <a:t> ——</a:t>
            </a:r>
            <a:r>
              <a:rPr lang="en-US" altLang="zh-CN" sz="2400" i="1" dirty="0">
                <a:solidFill>
                  <a:srgbClr val="000000"/>
                </a:solidFill>
                <a:latin typeface="Times New Roman" panose="02020603050405020304" pitchFamily="18" charset="0"/>
                <a:ea typeface="黑体" panose="02010609060101010101" pitchFamily="49" charset="-122"/>
              </a:rPr>
              <a:t>i</a:t>
            </a:r>
            <a:r>
              <a:rPr lang="zh-CN" altLang="en-US" sz="2400" dirty="0">
                <a:solidFill>
                  <a:srgbClr val="000000"/>
                </a:solidFill>
                <a:latin typeface="Times New Roman" panose="02020603050405020304" pitchFamily="18" charset="0"/>
                <a:ea typeface="黑体" panose="02010609060101010101" pitchFamily="49" charset="-122"/>
              </a:rPr>
              <a:t>的实际输出（</a:t>
            </a:r>
            <a:r>
              <a:rPr lang="en-US" altLang="zh-CN" sz="2400" i="1" dirty="0">
                <a:solidFill>
                  <a:srgbClr val="000000"/>
                </a:solidFill>
                <a:latin typeface="Times New Roman" panose="02020603050405020304" pitchFamily="18" charset="0"/>
                <a:ea typeface="黑体" panose="02010609060101010101" pitchFamily="49" charset="-122"/>
              </a:rPr>
              <a:t> j</a:t>
            </a:r>
            <a:r>
              <a:rPr lang="zh-CN" altLang="en-US" sz="2400" dirty="0">
                <a:solidFill>
                  <a:srgbClr val="000000"/>
                </a:solidFill>
                <a:latin typeface="Times New Roman" panose="02020603050405020304" pitchFamily="18" charset="0"/>
                <a:ea typeface="黑体" panose="02010609060101010101" pitchFamily="49" charset="-122"/>
              </a:rPr>
              <a:t>的输入）</a:t>
            </a:r>
            <a:endParaRPr lang="el-GR" altLang="zh-CN" sz="2400" dirty="0">
              <a:solidFill>
                <a:srgbClr val="000000"/>
              </a:solidFill>
              <a:latin typeface="Times New Roman" panose="02020603050405020304" pitchFamily="18" charset="0"/>
              <a:ea typeface="黑体" panose="02010609060101010101" pitchFamily="49" charset="-122"/>
            </a:endParaRPr>
          </a:p>
          <a:p>
            <a:pPr marL="342900" indent="-342900" eaLnBrk="0" hangingPunct="0">
              <a:spcBef>
                <a:spcPct val="20000"/>
              </a:spcBef>
              <a:buClr>
                <a:srgbClr val="44B9E8"/>
              </a:buClr>
              <a:buSzPct val="60000"/>
              <a:buFont typeface="Wingdings" panose="05000000000000000000" pitchFamily="2" charset="2"/>
            </a:pPr>
            <a:endParaRPr lang="el-GR" altLang="zh-CN" sz="2400" dirty="0">
              <a:solidFill>
                <a:srgbClr val="000000"/>
              </a:solidFill>
              <a:latin typeface="Times New Roman" panose="02020603050405020304" pitchFamily="18" charset="0"/>
              <a:ea typeface="Times New Roman" panose="02020603050405020304" pitchFamily="18" charset="0"/>
            </a:endParaRPr>
          </a:p>
        </p:txBody>
      </p:sp>
      <p:sp>
        <p:nvSpPr>
          <p:cNvPr id="6" name="矩形 5"/>
          <p:cNvSpPr/>
          <p:nvPr/>
        </p:nvSpPr>
        <p:spPr>
          <a:xfrm>
            <a:off x="609600" y="4191000"/>
            <a:ext cx="8382000" cy="2074863"/>
          </a:xfrm>
          <a:prstGeom prst="rect">
            <a:avLst/>
          </a:prstGeom>
          <a:noFill/>
          <a:ln w="9525">
            <a:noFill/>
          </a:ln>
        </p:spPr>
        <p:txBody>
          <a:bodyPr anchor="t">
            <a:spAutoFit/>
          </a:bodyPr>
          <a:lstStyle/>
          <a:p>
            <a:pPr marL="342900" indent="-342900" eaLnBrk="0" hangingPunct="0">
              <a:spcBef>
                <a:spcPct val="20000"/>
              </a:spcBef>
              <a:buClr>
                <a:srgbClr val="44B9E8"/>
              </a:buClr>
              <a:buSzPct val="60000"/>
              <a:buFont typeface="Times New Roman" panose="02020603050405020304" pitchFamily="18" charset="0"/>
              <a:buChar char="►"/>
            </a:pPr>
            <a:r>
              <a:rPr lang="en-US" altLang="zh-CN" sz="2800" dirty="0">
                <a:solidFill>
                  <a:srgbClr val="000000"/>
                </a:solidFill>
                <a:latin typeface="Times New Roman" panose="02020603050405020304" pitchFamily="18" charset="0"/>
                <a:ea typeface="黑体" panose="02010609060101010101" pitchFamily="49" charset="-122"/>
              </a:rPr>
              <a:t>Equivalent to rules:</a:t>
            </a:r>
          </a:p>
          <a:p>
            <a:pPr marL="742950" lvl="1" indent="-285750">
              <a:spcBef>
                <a:spcPct val="20000"/>
              </a:spcBef>
              <a:buClr>
                <a:srgbClr val="78D6EA"/>
              </a:buClr>
              <a:buSzPct val="55000"/>
              <a:buFont typeface="Times New Roman" panose="02020603050405020304" pitchFamily="18" charset="0"/>
              <a:buChar char="○"/>
            </a:pPr>
            <a:r>
              <a:rPr lang="en-US" altLang="zh-CN" sz="2800" dirty="0">
                <a:solidFill>
                  <a:srgbClr val="000000"/>
                </a:solidFill>
                <a:latin typeface="Times New Roman" panose="02020603050405020304" pitchFamily="18" charset="0"/>
                <a:ea typeface="黑体" panose="02010609060101010101" pitchFamily="49" charset="-122"/>
              </a:rPr>
              <a:t>If output is correct do nothing.</a:t>
            </a:r>
          </a:p>
          <a:p>
            <a:pPr marL="742950" lvl="1" indent="-285750">
              <a:spcBef>
                <a:spcPct val="20000"/>
              </a:spcBef>
              <a:buClr>
                <a:srgbClr val="78D6EA"/>
              </a:buClr>
              <a:buSzPct val="55000"/>
              <a:buFont typeface="Times New Roman" panose="02020603050405020304" pitchFamily="18" charset="0"/>
              <a:buChar char="○"/>
            </a:pPr>
            <a:r>
              <a:rPr lang="en-US" altLang="zh-CN" sz="2800" dirty="0">
                <a:solidFill>
                  <a:srgbClr val="000000"/>
                </a:solidFill>
                <a:latin typeface="Times New Roman" panose="02020603050405020304" pitchFamily="18" charset="0"/>
                <a:ea typeface="黑体" panose="02010609060101010101" pitchFamily="49" charset="-122"/>
              </a:rPr>
              <a:t>If output is high, lower weights on active inputs</a:t>
            </a:r>
          </a:p>
          <a:p>
            <a:pPr marL="742950" lvl="1" indent="-285750">
              <a:spcBef>
                <a:spcPct val="20000"/>
              </a:spcBef>
              <a:buClr>
                <a:srgbClr val="78D6EA"/>
              </a:buClr>
              <a:buSzPct val="55000"/>
              <a:buFont typeface="Times New Roman" panose="02020603050405020304" pitchFamily="18" charset="0"/>
              <a:buChar char="○"/>
            </a:pPr>
            <a:r>
              <a:rPr lang="en-US" altLang="zh-CN" sz="2800" dirty="0">
                <a:solidFill>
                  <a:srgbClr val="000000"/>
                </a:solidFill>
                <a:latin typeface="Times New Roman" panose="02020603050405020304" pitchFamily="18" charset="0"/>
                <a:ea typeface="黑体" panose="02010609060101010101" pitchFamily="49" charset="-122"/>
              </a:rPr>
              <a:t>If output is low, increase weights on active inputs</a:t>
            </a:r>
          </a:p>
        </p:txBody>
      </p:sp>
      <p:pic>
        <p:nvPicPr>
          <p:cNvPr id="2" name="图片 1"/>
          <p:cNvPicPr>
            <a:picLocks noChangeAspect="1"/>
          </p:cNvPicPr>
          <p:nvPr/>
        </p:nvPicPr>
        <p:blipFill>
          <a:blip r:embed="rId6"/>
          <a:stretch>
            <a:fillRect/>
          </a:stretch>
        </p:blipFill>
        <p:spPr>
          <a:xfrm>
            <a:off x="4806950" y="1368425"/>
            <a:ext cx="4337050" cy="635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635"/>
            <a:ext cx="9144000" cy="6858000"/>
          </a:xfrm>
          <a:prstGeom prst="rect">
            <a:avLst/>
          </a:prstGeom>
        </p:spPr>
      </p:pic>
      <p:pic>
        <p:nvPicPr>
          <p:cNvPr id="4" name="图片 3"/>
          <p:cNvPicPr/>
          <p:nvPr/>
        </p:nvPicPr>
        <p:blipFill rotWithShape="1">
          <a:blip r:embed="rId4">
            <a:extLst>
              <a:ext uri="{BEBA8EAE-BF5A-486C-A8C5-ECC9F3942E4B}">
                <a14:imgProps xmlns:a14="http://schemas.microsoft.com/office/drawing/2010/main">
                  <a14:imgLayer r:embed="rId5">
                    <a14:imgEffect>
                      <a14:backgroundRemoval t="19048" b="100000" l="34681" r="60213"/>
                    </a14:imgEffect>
                  </a14:imgLayer>
                </a14:imgProps>
              </a:ext>
            </a:extLst>
          </a:blip>
          <a:srcRect l="30555" r="38889"/>
          <a:stretch>
            <a:fillRect/>
          </a:stretch>
        </p:blipFill>
        <p:spPr>
          <a:xfrm>
            <a:off x="345440" y="-111125"/>
            <a:ext cx="1017270" cy="9417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957263" y="152400"/>
            <a:ext cx="7272337" cy="792163"/>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Perceptron learning: Example</a:t>
            </a:r>
            <a:endPar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grpSp>
        <p:nvGrpSpPr>
          <p:cNvPr id="2" name="Group 3"/>
          <p:cNvGrpSpPr/>
          <p:nvPr/>
        </p:nvGrpSpPr>
        <p:grpSpPr>
          <a:xfrm>
            <a:off x="685800" y="2438400"/>
            <a:ext cx="7391400" cy="2971800"/>
            <a:chOff x="432" y="1872"/>
            <a:chExt cx="4656" cy="1872"/>
          </a:xfrm>
        </p:grpSpPr>
        <p:sp>
          <p:nvSpPr>
            <p:cNvPr id="65539" name="Line 4"/>
            <p:cNvSpPr/>
            <p:nvPr/>
          </p:nvSpPr>
          <p:spPr>
            <a:xfrm>
              <a:off x="432" y="2736"/>
              <a:ext cx="4656" cy="0"/>
            </a:xfrm>
            <a:prstGeom prst="line">
              <a:avLst/>
            </a:prstGeom>
            <a:ln w="38100" cap="flat" cmpd="sng">
              <a:solidFill>
                <a:schemeClr val="tx1"/>
              </a:solidFill>
              <a:prstDash val="solid"/>
              <a:round/>
              <a:headEnd type="none" w="med" len="med"/>
              <a:tailEnd type="triangle" w="med" len="med"/>
            </a:ln>
          </p:spPr>
        </p:sp>
        <p:sp>
          <p:nvSpPr>
            <p:cNvPr id="65540" name="Line 5"/>
            <p:cNvSpPr/>
            <p:nvPr/>
          </p:nvSpPr>
          <p:spPr>
            <a:xfrm flipV="1">
              <a:off x="2208" y="1872"/>
              <a:ext cx="0" cy="1872"/>
            </a:xfrm>
            <a:prstGeom prst="line">
              <a:avLst/>
            </a:prstGeom>
            <a:ln w="38100" cap="flat" cmpd="sng">
              <a:solidFill>
                <a:schemeClr val="tx1"/>
              </a:solidFill>
              <a:prstDash val="solid"/>
              <a:round/>
              <a:headEnd type="none" w="med" len="med"/>
              <a:tailEnd type="triangle" w="med" len="med"/>
            </a:ln>
          </p:spPr>
        </p:sp>
      </p:grpSp>
      <p:sp>
        <p:nvSpPr>
          <p:cNvPr id="315398" name="Oval 6"/>
          <p:cNvSpPr/>
          <p:nvPr/>
        </p:nvSpPr>
        <p:spPr>
          <a:xfrm>
            <a:off x="6248400" y="41148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315399" name="Oval 7"/>
          <p:cNvSpPr/>
          <p:nvPr/>
        </p:nvSpPr>
        <p:spPr>
          <a:xfrm>
            <a:off x="1828800" y="32766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15400" name="Oval 8"/>
          <p:cNvSpPr/>
          <p:nvPr/>
        </p:nvSpPr>
        <p:spPr>
          <a:xfrm>
            <a:off x="3395663" y="41148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315401" name="Oval 9"/>
          <p:cNvSpPr/>
          <p:nvPr/>
        </p:nvSpPr>
        <p:spPr>
          <a:xfrm>
            <a:off x="6781800" y="46482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315402" name="Rectangle 10"/>
          <p:cNvSpPr/>
          <p:nvPr/>
        </p:nvSpPr>
        <p:spPr>
          <a:xfrm>
            <a:off x="1793875" y="5562600"/>
            <a:ext cx="6283325" cy="457200"/>
          </a:xfrm>
          <a:prstGeom prst="rect">
            <a:avLst/>
          </a:prstGeom>
          <a:noFill/>
          <a:ln w="9525">
            <a:noFill/>
          </a:ln>
        </p:spPr>
        <p:txBody>
          <a:bodyPr wrap="none" anchor="t">
            <a:spAutoFit/>
          </a:bodyPr>
          <a:lstStyle/>
          <a:p>
            <a:r>
              <a:rPr lang="en-US" altLang="zh-CN" sz="2400" dirty="0">
                <a:solidFill>
                  <a:srgbClr val="000000"/>
                </a:solidFill>
                <a:latin typeface="Arial" panose="020B0604020202020204" pitchFamily="34" charset="0"/>
                <a:ea typeface="宋体" panose="02010600030101010101" pitchFamily="2" charset="-122"/>
              </a:rPr>
              <a:t>w = (6,−1) + (−3, 1) − (0,−1) − (7,−2) = (−4, 3)</a:t>
            </a:r>
          </a:p>
        </p:txBody>
      </p:sp>
      <p:sp>
        <p:nvSpPr>
          <p:cNvPr id="315403" name="Line 11"/>
          <p:cNvSpPr/>
          <p:nvPr/>
        </p:nvSpPr>
        <p:spPr>
          <a:xfrm flipH="1">
            <a:off x="2438400" y="2438400"/>
            <a:ext cx="1905000" cy="3124200"/>
          </a:xfrm>
          <a:prstGeom prst="line">
            <a:avLst/>
          </a:prstGeom>
          <a:ln w="76200" cap="flat" cmpd="sng">
            <a:solidFill>
              <a:srgbClr val="0000FF"/>
            </a:solidFill>
            <a:prstDash val="solid"/>
            <a:round/>
            <a:headEnd type="none" w="med" len="med"/>
            <a:tailEnd type="none" w="med" len="med"/>
          </a:ln>
        </p:spPr>
      </p:sp>
      <p:sp>
        <p:nvSpPr>
          <p:cNvPr id="315404" name="Rectangle 12"/>
          <p:cNvSpPr/>
          <p:nvPr/>
        </p:nvSpPr>
        <p:spPr>
          <a:xfrm>
            <a:off x="304800" y="1066800"/>
            <a:ext cx="5029200" cy="946150"/>
          </a:xfrm>
          <a:prstGeom prst="rect">
            <a:avLst/>
          </a:prstGeom>
          <a:noFill/>
          <a:ln w="9525">
            <a:noFill/>
          </a:ln>
        </p:spPr>
        <p:txBody>
          <a:bodyPr anchor="t">
            <a:spAutoFit/>
          </a:bodyPr>
          <a:lstStyle/>
          <a:p>
            <a:r>
              <a:rPr lang="en-US" altLang="zh-CN" sz="2800" dirty="0">
                <a:solidFill>
                  <a:srgbClr val="000000"/>
                </a:solidFill>
                <a:latin typeface="Arial" panose="020B0604020202020204" pitchFamily="34" charset="0"/>
                <a:ea typeface="宋体" panose="02010600030101010101" pitchFamily="2" charset="-122"/>
              </a:rPr>
              <a:t>P = {(6,−1), (−3, 1)}</a:t>
            </a:r>
          </a:p>
          <a:p>
            <a:r>
              <a:rPr lang="en-US" altLang="zh-CN" sz="2800" dirty="0">
                <a:solidFill>
                  <a:srgbClr val="000000"/>
                </a:solidFill>
                <a:latin typeface="Arial" panose="020B0604020202020204" pitchFamily="34" charset="0"/>
                <a:ea typeface="宋体" panose="02010600030101010101" pitchFamily="2" charset="-122"/>
              </a:rPr>
              <a:t>N= {(0,−1), (7,−2)}	</a:t>
            </a:r>
            <a:r>
              <a:rPr lang="en-US" altLang="zh-CN" sz="2800" i="1" dirty="0">
                <a:solidFill>
                  <a:srgbClr val="000000"/>
                </a:solidFill>
                <a:latin typeface="Times New Roman" panose="02020603050405020304" pitchFamily="18" charset="0"/>
                <a:ea typeface="宋体" panose="02010600030101010101" pitchFamily="2" charset="-122"/>
              </a:rPr>
              <a:t>η</a:t>
            </a:r>
            <a:r>
              <a:rPr lang="zh-CN" altLang="en-US" sz="2800" dirty="0">
                <a:solidFill>
                  <a:srgbClr val="000000"/>
                </a:solidFill>
                <a:latin typeface="Arial" panose="020B0604020202020204" pitchFamily="34" charset="0"/>
                <a:ea typeface="宋体" panose="02010600030101010101" pitchFamily="2" charset="-122"/>
              </a:rPr>
              <a:t>＝</a:t>
            </a:r>
            <a:r>
              <a:rPr lang="en-US" altLang="zh-CN" sz="2800" dirty="0">
                <a:solidFill>
                  <a:srgbClr val="000000"/>
                </a:solidFill>
                <a:latin typeface="Arial" panose="020B0604020202020204" pitchFamily="34" charset="0"/>
                <a:ea typeface="宋体" panose="02010600030101010101" pitchFamily="2" charset="-122"/>
              </a:rPr>
              <a:t>1</a:t>
            </a:r>
          </a:p>
        </p:txBody>
      </p:sp>
      <p:sp>
        <p:nvSpPr>
          <p:cNvPr id="315405" name="Rectangle 13"/>
          <p:cNvSpPr/>
          <p:nvPr/>
        </p:nvSpPr>
        <p:spPr>
          <a:xfrm>
            <a:off x="7764463" y="3781425"/>
            <a:ext cx="407987" cy="396875"/>
          </a:xfrm>
          <a:prstGeom prst="rect">
            <a:avLst/>
          </a:prstGeom>
          <a:noFill/>
          <a:ln w="9525">
            <a:noFill/>
          </a:ln>
        </p:spPr>
        <p:txBody>
          <a:bodyPr wrap="none" lIns="91372" tIns="45686" rIns="91372" bIns="45686" anchor="t">
            <a:spAutoFit/>
          </a:bodyPr>
          <a:lstStyle/>
          <a:p>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1</a:t>
            </a:r>
          </a:p>
        </p:txBody>
      </p:sp>
      <p:sp>
        <p:nvSpPr>
          <p:cNvPr id="315406" name="Rectangle 14"/>
          <p:cNvSpPr/>
          <p:nvPr/>
        </p:nvSpPr>
        <p:spPr>
          <a:xfrm>
            <a:off x="3059113" y="2197100"/>
            <a:ext cx="433387" cy="396875"/>
          </a:xfrm>
          <a:prstGeom prst="rect">
            <a:avLst/>
          </a:prstGeom>
          <a:noFill/>
          <a:ln w="9525">
            <a:noFill/>
          </a:ln>
        </p:spPr>
        <p:txBody>
          <a:bodyPr wrap="none" lIns="91372" tIns="45686" rIns="91372" bIns="45686" anchor="t">
            <a:spAutoFit/>
          </a:bodyPr>
          <a:lstStyle/>
          <a:p>
            <a:r>
              <a:rPr lang="en-US" altLang="zh-CN" sz="2000" dirty="0">
                <a:solidFill>
                  <a:srgbClr val="000000"/>
                </a:solidFill>
                <a:latin typeface="Comic Sans MS" panose="030F0702030302020204" pitchFamily="66" charset="0"/>
                <a:ea typeface="华文新魏" panose="02010800040101010101" pitchFamily="2" charset="-122"/>
              </a:rPr>
              <a:t>x</a:t>
            </a:r>
            <a:r>
              <a:rPr lang="en-US" altLang="zh-CN" sz="2000" baseline="-25000" dirty="0">
                <a:solidFill>
                  <a:srgbClr val="000000"/>
                </a:solidFill>
                <a:latin typeface="Comic Sans MS" panose="030F0702030302020204" pitchFamily="66" charset="0"/>
                <a:ea typeface="华文新魏" panose="02010800040101010101" pitchFamily="2"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5404"/>
                                        </p:tgtEl>
                                        <p:attrNameLst>
                                          <p:attrName>style.visibility</p:attrName>
                                        </p:attrNameLst>
                                      </p:cBhvr>
                                      <p:to>
                                        <p:strVal val="visible"/>
                                      </p:to>
                                    </p:set>
                                    <p:animEffect transition="in" filter="blinds(horizontal)">
                                      <p:cBhvr>
                                        <p:cTn id="7" dur="500"/>
                                        <p:tgtEl>
                                          <p:spTgt spid="3154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15406"/>
                                        </p:tgtEl>
                                        <p:attrNameLst>
                                          <p:attrName>style.visibility</p:attrName>
                                        </p:attrNameLst>
                                      </p:cBhvr>
                                      <p:to>
                                        <p:strVal val="visible"/>
                                      </p:to>
                                    </p:set>
                                    <p:animEffect transition="in" filter="blinds(horizontal)">
                                      <p:cBhvr>
                                        <p:cTn id="16" dur="500"/>
                                        <p:tgtEl>
                                          <p:spTgt spid="315406"/>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315405"/>
                                        </p:tgtEl>
                                        <p:attrNameLst>
                                          <p:attrName>style.visibility</p:attrName>
                                        </p:attrNameLst>
                                      </p:cBhvr>
                                      <p:to>
                                        <p:strVal val="visible"/>
                                      </p:to>
                                    </p:set>
                                    <p:animEffect transition="in" filter="blinds(horizontal)">
                                      <p:cBhvr>
                                        <p:cTn id="20" dur="500"/>
                                        <p:tgtEl>
                                          <p:spTgt spid="31540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53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53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54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54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15402"/>
                                        </p:tgtEl>
                                        <p:attrNameLst>
                                          <p:attrName>style.visibility</p:attrName>
                                        </p:attrNameLst>
                                      </p:cBhvr>
                                      <p:to>
                                        <p:strVal val="visible"/>
                                      </p:to>
                                    </p:set>
                                    <p:animEffect transition="in" filter="blinds(horizontal)">
                                      <p:cBhvr>
                                        <p:cTn id="41" dur="500"/>
                                        <p:tgtEl>
                                          <p:spTgt spid="31540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15403"/>
                                        </p:tgtEl>
                                        <p:attrNameLst>
                                          <p:attrName>style.visibility</p:attrName>
                                        </p:attrNameLst>
                                      </p:cBhvr>
                                      <p:to>
                                        <p:strVal val="visible"/>
                                      </p:to>
                                    </p:set>
                                    <p:animEffect transition="in" filter="wipe(up)">
                                      <p:cBhvr>
                                        <p:cTn id="46" dur="500"/>
                                        <p:tgtEl>
                                          <p:spTgt spid="315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8" grpId="0" animBg="1"/>
      <p:bldP spid="315399" grpId="0" animBg="1"/>
      <p:bldP spid="315400" grpId="0" animBg="1"/>
      <p:bldP spid="315401" grpId="0" animBg="1"/>
      <p:bldP spid="315402" grpId="0"/>
      <p:bldP spid="315404" grpId="0"/>
      <p:bldP spid="315405" grpId="0"/>
      <p:bldP spid="31540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5" name="Group 2"/>
          <p:cNvGrpSpPr/>
          <p:nvPr/>
        </p:nvGrpSpPr>
        <p:grpSpPr>
          <a:xfrm>
            <a:off x="685800" y="2590800"/>
            <a:ext cx="7391400" cy="2971800"/>
            <a:chOff x="432" y="1872"/>
            <a:chExt cx="4656" cy="1872"/>
          </a:xfrm>
        </p:grpSpPr>
        <p:sp>
          <p:nvSpPr>
            <p:cNvPr id="67586" name="Line 3"/>
            <p:cNvSpPr/>
            <p:nvPr/>
          </p:nvSpPr>
          <p:spPr>
            <a:xfrm>
              <a:off x="432" y="2736"/>
              <a:ext cx="4656" cy="0"/>
            </a:xfrm>
            <a:prstGeom prst="line">
              <a:avLst/>
            </a:prstGeom>
            <a:ln w="38100" cap="flat" cmpd="sng">
              <a:solidFill>
                <a:schemeClr val="tx1"/>
              </a:solidFill>
              <a:prstDash val="solid"/>
              <a:round/>
              <a:headEnd type="none" w="med" len="med"/>
              <a:tailEnd type="triangle" w="med" len="med"/>
            </a:ln>
          </p:spPr>
        </p:sp>
        <p:sp>
          <p:nvSpPr>
            <p:cNvPr id="67587" name="Line 4"/>
            <p:cNvSpPr/>
            <p:nvPr/>
          </p:nvSpPr>
          <p:spPr>
            <a:xfrm flipV="1">
              <a:off x="2208" y="1872"/>
              <a:ext cx="0" cy="1872"/>
            </a:xfrm>
            <a:prstGeom prst="line">
              <a:avLst/>
            </a:prstGeom>
            <a:ln w="38100" cap="flat" cmpd="sng">
              <a:solidFill>
                <a:schemeClr val="tx1"/>
              </a:solidFill>
              <a:prstDash val="solid"/>
              <a:round/>
              <a:headEnd type="none" w="med" len="med"/>
              <a:tailEnd type="triangle" w="med" len="med"/>
            </a:ln>
          </p:spPr>
        </p:sp>
      </p:grpSp>
      <p:sp>
        <p:nvSpPr>
          <p:cNvPr id="67588" name="Oval 5"/>
          <p:cNvSpPr/>
          <p:nvPr/>
        </p:nvSpPr>
        <p:spPr>
          <a:xfrm>
            <a:off x="6248400" y="42672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67589" name="Oval 6"/>
          <p:cNvSpPr/>
          <p:nvPr/>
        </p:nvSpPr>
        <p:spPr>
          <a:xfrm>
            <a:off x="1828800" y="34290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67590" name="Oval 7"/>
          <p:cNvSpPr/>
          <p:nvPr/>
        </p:nvSpPr>
        <p:spPr>
          <a:xfrm>
            <a:off x="3395663" y="42672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67591" name="Oval 8"/>
          <p:cNvSpPr/>
          <p:nvPr/>
        </p:nvSpPr>
        <p:spPr>
          <a:xfrm>
            <a:off x="6781800" y="48006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67592" name="Line 9"/>
          <p:cNvSpPr/>
          <p:nvPr/>
        </p:nvSpPr>
        <p:spPr>
          <a:xfrm flipH="1">
            <a:off x="2438400" y="2590800"/>
            <a:ext cx="1905000" cy="3124200"/>
          </a:xfrm>
          <a:prstGeom prst="line">
            <a:avLst/>
          </a:prstGeom>
          <a:ln w="76200" cap="flat" cmpd="sng">
            <a:solidFill>
              <a:srgbClr val="0000FF"/>
            </a:solidFill>
            <a:prstDash val="solid"/>
            <a:round/>
            <a:headEnd type="none" w="med" len="med"/>
            <a:tailEnd type="none" w="med" len="med"/>
          </a:ln>
        </p:spPr>
      </p:sp>
      <p:sp>
        <p:nvSpPr>
          <p:cNvPr id="67593" name="Oval 10"/>
          <p:cNvSpPr/>
          <p:nvPr/>
        </p:nvSpPr>
        <p:spPr>
          <a:xfrm>
            <a:off x="6172200" y="4191000"/>
            <a:ext cx="381000" cy="381000"/>
          </a:xfrm>
          <a:prstGeom prst="ellipse">
            <a:avLst/>
          </a:prstGeom>
          <a:noFill/>
          <a:ln w="38100" cap="flat" cmpd="sng">
            <a:solidFill>
              <a:srgbClr val="0000FF"/>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16427" name="Rectangle 11"/>
          <p:cNvSpPr/>
          <p:nvPr/>
        </p:nvSpPr>
        <p:spPr>
          <a:xfrm>
            <a:off x="2362200" y="5638800"/>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=(-4, 3)+(6, -1)=(2, 2)</a:t>
            </a:r>
          </a:p>
        </p:txBody>
      </p:sp>
      <p:sp>
        <p:nvSpPr>
          <p:cNvPr id="67595" name="Rectangle 12"/>
          <p:cNvSpPr/>
          <p:nvPr/>
        </p:nvSpPr>
        <p:spPr>
          <a:xfrm>
            <a:off x="304800" y="1219200"/>
            <a:ext cx="5029200" cy="946150"/>
          </a:xfrm>
          <a:prstGeom prst="rect">
            <a:avLst/>
          </a:prstGeom>
          <a:noFill/>
          <a:ln w="9525">
            <a:noFill/>
          </a:ln>
        </p:spPr>
        <p:txBody>
          <a:bodyPr anchor="t">
            <a:spAutoFit/>
          </a:bodyPr>
          <a:lstStyle/>
          <a:p>
            <a:r>
              <a:rPr lang="en-US" altLang="zh-CN" sz="2800" dirty="0">
                <a:solidFill>
                  <a:srgbClr val="000000"/>
                </a:solidFill>
                <a:latin typeface="Arial" panose="020B0604020202020204" pitchFamily="34" charset="0"/>
                <a:ea typeface="宋体" panose="02010600030101010101" pitchFamily="2" charset="-122"/>
              </a:rPr>
              <a:t>P = {(6,−1), (−3, 1)}</a:t>
            </a:r>
          </a:p>
          <a:p>
            <a:r>
              <a:rPr lang="en-US" altLang="zh-CN" sz="2800" dirty="0">
                <a:solidFill>
                  <a:srgbClr val="000000"/>
                </a:solidFill>
                <a:latin typeface="Arial" panose="020B0604020202020204" pitchFamily="34" charset="0"/>
                <a:ea typeface="宋体" panose="02010600030101010101" pitchFamily="2" charset="-122"/>
              </a:rPr>
              <a:t>N= {(0,−1), (7,−2)}	</a:t>
            </a:r>
            <a:r>
              <a:rPr lang="en-US" altLang="zh-CN" sz="2800" i="1" dirty="0">
                <a:solidFill>
                  <a:srgbClr val="000000"/>
                </a:solidFill>
                <a:latin typeface="Times New Roman" panose="02020603050405020304" pitchFamily="18" charset="0"/>
                <a:ea typeface="宋体" panose="02010600030101010101" pitchFamily="2" charset="-122"/>
              </a:rPr>
              <a:t>η</a:t>
            </a:r>
            <a:r>
              <a:rPr lang="zh-CN" altLang="en-US" sz="2800" dirty="0">
                <a:solidFill>
                  <a:srgbClr val="000000"/>
                </a:solidFill>
                <a:latin typeface="Arial" panose="020B0604020202020204" pitchFamily="34" charset="0"/>
                <a:ea typeface="宋体" panose="02010600030101010101" pitchFamily="2" charset="-122"/>
              </a:rPr>
              <a:t>＝</a:t>
            </a:r>
            <a:r>
              <a:rPr lang="en-US" altLang="zh-CN" sz="2800" dirty="0">
                <a:solidFill>
                  <a:srgbClr val="000000"/>
                </a:solidFill>
                <a:latin typeface="Arial" panose="020B0604020202020204" pitchFamily="34" charset="0"/>
                <a:ea typeface="宋体" panose="02010600030101010101" pitchFamily="2" charset="-122"/>
              </a:rPr>
              <a:t>1</a:t>
            </a:r>
          </a:p>
        </p:txBody>
      </p:sp>
      <p:sp>
        <p:nvSpPr>
          <p:cNvPr id="316429" name="Rectangle 13"/>
          <p:cNvSpPr>
            <a:spLocks noGrp="1" noChangeArrowheads="1"/>
          </p:cNvSpPr>
          <p:nvPr>
            <p:ph type="title"/>
          </p:nvPr>
        </p:nvSpPr>
        <p:spPr>
          <a:xfrm>
            <a:off x="457200" y="274636"/>
            <a:ext cx="8229600" cy="792163"/>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Perceptron learning: Example</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6427">
                                            <p:txEl>
                                              <p:pRg st="0" end="0"/>
                                            </p:txEl>
                                          </p:spTgt>
                                        </p:tgtEl>
                                        <p:attrNameLst>
                                          <p:attrName>style.visibility</p:attrName>
                                        </p:attrNameLst>
                                      </p:cBhvr>
                                      <p:to>
                                        <p:strVal val="visible"/>
                                      </p:to>
                                    </p:set>
                                    <p:animEffect transition="in" filter="blinds(horizontal)">
                                      <p:cBhvr>
                                        <p:cTn id="7" dur="500"/>
                                        <p:tgtEl>
                                          <p:spTgt spid="316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6427">
                                            <p:txEl>
                                              <p:pRg st="1" end="1"/>
                                            </p:txEl>
                                          </p:spTgt>
                                        </p:tgtEl>
                                        <p:attrNameLst>
                                          <p:attrName>style.visibility</p:attrName>
                                        </p:attrNameLst>
                                      </p:cBhvr>
                                      <p:to>
                                        <p:strVal val="visible"/>
                                      </p:to>
                                    </p:set>
                                    <p:animEffect transition="in" filter="blinds(horizontal)">
                                      <p:cBhvr>
                                        <p:cTn id="12" dur="500"/>
                                        <p:tgtEl>
                                          <p:spTgt spid="3164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3" name="Group 2"/>
          <p:cNvGrpSpPr/>
          <p:nvPr/>
        </p:nvGrpSpPr>
        <p:grpSpPr>
          <a:xfrm>
            <a:off x="685800" y="2590800"/>
            <a:ext cx="7391400" cy="2971800"/>
            <a:chOff x="432" y="1872"/>
            <a:chExt cx="4656" cy="1872"/>
          </a:xfrm>
        </p:grpSpPr>
        <p:sp>
          <p:nvSpPr>
            <p:cNvPr id="69634" name="Line 3"/>
            <p:cNvSpPr/>
            <p:nvPr/>
          </p:nvSpPr>
          <p:spPr>
            <a:xfrm>
              <a:off x="432" y="2736"/>
              <a:ext cx="4656" cy="0"/>
            </a:xfrm>
            <a:prstGeom prst="line">
              <a:avLst/>
            </a:prstGeom>
            <a:ln w="38100" cap="flat" cmpd="sng">
              <a:solidFill>
                <a:schemeClr val="tx1"/>
              </a:solidFill>
              <a:prstDash val="solid"/>
              <a:round/>
              <a:headEnd type="none" w="med" len="med"/>
              <a:tailEnd type="triangle" w="med" len="med"/>
            </a:ln>
          </p:spPr>
        </p:sp>
        <p:sp>
          <p:nvSpPr>
            <p:cNvPr id="69635" name="Line 4"/>
            <p:cNvSpPr/>
            <p:nvPr/>
          </p:nvSpPr>
          <p:spPr>
            <a:xfrm flipV="1">
              <a:off x="2208" y="1872"/>
              <a:ext cx="0" cy="1872"/>
            </a:xfrm>
            <a:prstGeom prst="line">
              <a:avLst/>
            </a:prstGeom>
            <a:ln w="38100" cap="flat" cmpd="sng">
              <a:solidFill>
                <a:schemeClr val="tx1"/>
              </a:solidFill>
              <a:prstDash val="solid"/>
              <a:round/>
              <a:headEnd type="none" w="med" len="med"/>
              <a:tailEnd type="triangle" w="med" len="med"/>
            </a:ln>
          </p:spPr>
        </p:sp>
      </p:grpSp>
      <p:sp>
        <p:nvSpPr>
          <p:cNvPr id="69636" name="Oval 5"/>
          <p:cNvSpPr/>
          <p:nvPr/>
        </p:nvSpPr>
        <p:spPr>
          <a:xfrm>
            <a:off x="6248400" y="42672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69637" name="Oval 6"/>
          <p:cNvSpPr/>
          <p:nvPr/>
        </p:nvSpPr>
        <p:spPr>
          <a:xfrm>
            <a:off x="1828800" y="34290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69638" name="Oval 7"/>
          <p:cNvSpPr/>
          <p:nvPr/>
        </p:nvSpPr>
        <p:spPr>
          <a:xfrm>
            <a:off x="3395663" y="42672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69639" name="Oval 8"/>
          <p:cNvSpPr/>
          <p:nvPr/>
        </p:nvSpPr>
        <p:spPr>
          <a:xfrm>
            <a:off x="6781800" y="48006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317449" name="Line 9"/>
          <p:cNvSpPr/>
          <p:nvPr/>
        </p:nvSpPr>
        <p:spPr>
          <a:xfrm>
            <a:off x="2209800" y="2590800"/>
            <a:ext cx="2590800" cy="2743200"/>
          </a:xfrm>
          <a:prstGeom prst="line">
            <a:avLst/>
          </a:prstGeom>
          <a:ln w="76200" cap="flat" cmpd="sng">
            <a:solidFill>
              <a:srgbClr val="0000FF"/>
            </a:solidFill>
            <a:prstDash val="solid"/>
            <a:round/>
            <a:headEnd type="none" w="med" len="med"/>
            <a:tailEnd type="none" w="med" len="med"/>
          </a:ln>
        </p:spPr>
      </p:sp>
      <p:sp>
        <p:nvSpPr>
          <p:cNvPr id="69641" name="Rectangle 10"/>
          <p:cNvSpPr/>
          <p:nvPr/>
        </p:nvSpPr>
        <p:spPr>
          <a:xfrm>
            <a:off x="2438400" y="5638800"/>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=(-4, 3)+(6, -1)=(2, 2)</a:t>
            </a:r>
          </a:p>
        </p:txBody>
      </p:sp>
      <p:sp>
        <p:nvSpPr>
          <p:cNvPr id="69642" name="Rectangle 11"/>
          <p:cNvSpPr/>
          <p:nvPr/>
        </p:nvSpPr>
        <p:spPr>
          <a:xfrm>
            <a:off x="304800" y="1219200"/>
            <a:ext cx="5029200" cy="946150"/>
          </a:xfrm>
          <a:prstGeom prst="rect">
            <a:avLst/>
          </a:prstGeom>
          <a:noFill/>
          <a:ln w="9525">
            <a:noFill/>
          </a:ln>
        </p:spPr>
        <p:txBody>
          <a:bodyPr anchor="t">
            <a:spAutoFit/>
          </a:bodyPr>
          <a:lstStyle/>
          <a:p>
            <a:r>
              <a:rPr lang="en-US" altLang="zh-CN" sz="2800" dirty="0">
                <a:solidFill>
                  <a:srgbClr val="000000"/>
                </a:solidFill>
                <a:latin typeface="Arial" panose="020B0604020202020204" pitchFamily="34" charset="0"/>
                <a:ea typeface="宋体" panose="02010600030101010101" pitchFamily="2" charset="-122"/>
              </a:rPr>
              <a:t>P = {(6,−1), (−3, 1)}</a:t>
            </a:r>
          </a:p>
          <a:p>
            <a:r>
              <a:rPr lang="en-US" altLang="zh-CN" sz="2800" dirty="0">
                <a:solidFill>
                  <a:srgbClr val="000000"/>
                </a:solidFill>
                <a:latin typeface="Arial" panose="020B0604020202020204" pitchFamily="34" charset="0"/>
                <a:ea typeface="宋体" panose="02010600030101010101" pitchFamily="2" charset="-122"/>
              </a:rPr>
              <a:t>N= {(0,−1), (7,−2)}	</a:t>
            </a:r>
            <a:r>
              <a:rPr lang="en-US" altLang="zh-CN" sz="2800" i="1" dirty="0">
                <a:solidFill>
                  <a:srgbClr val="000000"/>
                </a:solidFill>
                <a:latin typeface="Times New Roman" panose="02020603050405020304" pitchFamily="18" charset="0"/>
                <a:ea typeface="宋体" panose="02010600030101010101" pitchFamily="2" charset="-122"/>
              </a:rPr>
              <a:t>η</a:t>
            </a:r>
            <a:r>
              <a:rPr lang="zh-CN" altLang="en-US" sz="2800" dirty="0">
                <a:solidFill>
                  <a:srgbClr val="000000"/>
                </a:solidFill>
                <a:latin typeface="Arial" panose="020B0604020202020204" pitchFamily="34" charset="0"/>
                <a:ea typeface="宋体" panose="02010600030101010101" pitchFamily="2" charset="-122"/>
              </a:rPr>
              <a:t>＝</a:t>
            </a:r>
            <a:r>
              <a:rPr lang="en-US" altLang="zh-CN" sz="2800" dirty="0">
                <a:solidFill>
                  <a:srgbClr val="000000"/>
                </a:solidFill>
                <a:latin typeface="Arial" panose="020B0604020202020204" pitchFamily="34" charset="0"/>
                <a:ea typeface="宋体" panose="02010600030101010101" pitchFamily="2" charset="-122"/>
              </a:rPr>
              <a:t>1</a:t>
            </a:r>
          </a:p>
        </p:txBody>
      </p:sp>
      <p:sp>
        <p:nvSpPr>
          <p:cNvPr id="317452" name="Rectangle 12"/>
          <p:cNvSpPr>
            <a:spLocks noGrp="1" noChangeArrowheads="1"/>
          </p:cNvSpPr>
          <p:nvPr>
            <p:ph type="title"/>
          </p:nvPr>
        </p:nvSpPr>
        <p:spPr>
          <a:xfrm>
            <a:off x="457200" y="274636"/>
            <a:ext cx="8229600" cy="792163"/>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Perceptron learning: Example</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7449"/>
                                        </p:tgtEl>
                                        <p:attrNameLst>
                                          <p:attrName>style.visibility</p:attrName>
                                        </p:attrNameLst>
                                      </p:cBhvr>
                                      <p:to>
                                        <p:strVal val="visible"/>
                                      </p:to>
                                    </p:set>
                                    <p:animEffect transition="in" filter="wipe(up)">
                                      <p:cBhvr>
                                        <p:cTn id="7" dur="500"/>
                                        <p:tgtEl>
                                          <p:spTgt spid="317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7" name="Group 2"/>
          <p:cNvGrpSpPr/>
          <p:nvPr/>
        </p:nvGrpSpPr>
        <p:grpSpPr>
          <a:xfrm>
            <a:off x="685800" y="2590800"/>
            <a:ext cx="7391400" cy="2971800"/>
            <a:chOff x="432" y="1872"/>
            <a:chExt cx="4656" cy="1872"/>
          </a:xfrm>
        </p:grpSpPr>
        <p:sp>
          <p:nvSpPr>
            <p:cNvPr id="70658" name="Line 3"/>
            <p:cNvSpPr/>
            <p:nvPr/>
          </p:nvSpPr>
          <p:spPr>
            <a:xfrm>
              <a:off x="432" y="2736"/>
              <a:ext cx="4656" cy="0"/>
            </a:xfrm>
            <a:prstGeom prst="line">
              <a:avLst/>
            </a:prstGeom>
            <a:ln w="38100" cap="flat" cmpd="sng">
              <a:solidFill>
                <a:schemeClr val="tx1"/>
              </a:solidFill>
              <a:prstDash val="solid"/>
              <a:round/>
              <a:headEnd type="none" w="med" len="med"/>
              <a:tailEnd type="triangle" w="med" len="med"/>
            </a:ln>
          </p:spPr>
        </p:sp>
        <p:sp>
          <p:nvSpPr>
            <p:cNvPr id="70659" name="Line 4"/>
            <p:cNvSpPr/>
            <p:nvPr/>
          </p:nvSpPr>
          <p:spPr>
            <a:xfrm flipV="1">
              <a:off x="2208" y="1872"/>
              <a:ext cx="0" cy="1872"/>
            </a:xfrm>
            <a:prstGeom prst="line">
              <a:avLst/>
            </a:prstGeom>
            <a:ln w="38100" cap="flat" cmpd="sng">
              <a:solidFill>
                <a:schemeClr val="tx1"/>
              </a:solidFill>
              <a:prstDash val="solid"/>
              <a:round/>
              <a:headEnd type="none" w="med" len="med"/>
              <a:tailEnd type="triangle" w="med" len="med"/>
            </a:ln>
          </p:spPr>
        </p:sp>
      </p:grpSp>
      <p:sp>
        <p:nvSpPr>
          <p:cNvPr id="70660" name="Oval 5"/>
          <p:cNvSpPr/>
          <p:nvPr/>
        </p:nvSpPr>
        <p:spPr>
          <a:xfrm>
            <a:off x="6248400" y="42672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0661" name="Oval 6"/>
          <p:cNvSpPr/>
          <p:nvPr/>
        </p:nvSpPr>
        <p:spPr>
          <a:xfrm>
            <a:off x="1828800" y="34290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70662" name="Oval 7"/>
          <p:cNvSpPr/>
          <p:nvPr/>
        </p:nvSpPr>
        <p:spPr>
          <a:xfrm>
            <a:off x="3395663" y="42672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0663" name="Oval 8"/>
          <p:cNvSpPr/>
          <p:nvPr/>
        </p:nvSpPr>
        <p:spPr>
          <a:xfrm>
            <a:off x="6781800" y="48006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318473" name="Line 9"/>
          <p:cNvSpPr/>
          <p:nvPr/>
        </p:nvSpPr>
        <p:spPr>
          <a:xfrm>
            <a:off x="2209800" y="2590800"/>
            <a:ext cx="2590800" cy="2743200"/>
          </a:xfrm>
          <a:prstGeom prst="line">
            <a:avLst/>
          </a:prstGeom>
          <a:ln w="76200" cap="flat" cmpd="sng">
            <a:solidFill>
              <a:srgbClr val="0000FF"/>
            </a:solidFill>
            <a:prstDash val="solid"/>
            <a:round/>
            <a:headEnd type="none" w="med" len="med"/>
            <a:tailEnd type="none" w="med" len="med"/>
          </a:ln>
        </p:spPr>
      </p:sp>
      <p:sp>
        <p:nvSpPr>
          <p:cNvPr id="318474" name="Rectangle 10"/>
          <p:cNvSpPr/>
          <p:nvPr/>
        </p:nvSpPr>
        <p:spPr>
          <a:xfrm>
            <a:off x="2286000" y="5654675"/>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=(2, 2)+(-3, 1)=(-1, 3)</a:t>
            </a:r>
          </a:p>
        </p:txBody>
      </p:sp>
      <p:sp>
        <p:nvSpPr>
          <p:cNvPr id="70666" name="Rectangle 11"/>
          <p:cNvSpPr/>
          <p:nvPr/>
        </p:nvSpPr>
        <p:spPr>
          <a:xfrm>
            <a:off x="304800" y="1219200"/>
            <a:ext cx="5029200" cy="946150"/>
          </a:xfrm>
          <a:prstGeom prst="rect">
            <a:avLst/>
          </a:prstGeom>
          <a:noFill/>
          <a:ln w="9525">
            <a:noFill/>
          </a:ln>
        </p:spPr>
        <p:txBody>
          <a:bodyPr anchor="t">
            <a:spAutoFit/>
          </a:bodyPr>
          <a:lstStyle/>
          <a:p>
            <a:r>
              <a:rPr lang="en-US" altLang="zh-CN" sz="2800" dirty="0">
                <a:solidFill>
                  <a:srgbClr val="000000"/>
                </a:solidFill>
                <a:latin typeface="Arial" panose="020B0604020202020204" pitchFamily="34" charset="0"/>
                <a:ea typeface="宋体" panose="02010600030101010101" pitchFamily="2" charset="-122"/>
              </a:rPr>
              <a:t>P = {(6,−1), (−3, 1)}</a:t>
            </a:r>
          </a:p>
          <a:p>
            <a:r>
              <a:rPr lang="en-US" altLang="zh-CN" sz="2800" dirty="0">
                <a:solidFill>
                  <a:srgbClr val="000000"/>
                </a:solidFill>
                <a:latin typeface="Arial" panose="020B0604020202020204" pitchFamily="34" charset="0"/>
                <a:ea typeface="宋体" panose="02010600030101010101" pitchFamily="2" charset="-122"/>
              </a:rPr>
              <a:t>N= {(0,−1), (7,−2)}	</a:t>
            </a:r>
            <a:r>
              <a:rPr lang="en-US" altLang="zh-CN" sz="2800" i="1" dirty="0">
                <a:solidFill>
                  <a:srgbClr val="000000"/>
                </a:solidFill>
                <a:latin typeface="Times New Roman" panose="02020603050405020304" pitchFamily="18" charset="0"/>
                <a:ea typeface="宋体" panose="02010600030101010101" pitchFamily="2" charset="-122"/>
              </a:rPr>
              <a:t>η</a:t>
            </a:r>
            <a:r>
              <a:rPr lang="zh-CN" altLang="en-US" sz="2800" dirty="0">
                <a:solidFill>
                  <a:srgbClr val="000000"/>
                </a:solidFill>
                <a:latin typeface="Arial" panose="020B0604020202020204" pitchFamily="34" charset="0"/>
                <a:ea typeface="宋体" panose="02010600030101010101" pitchFamily="2" charset="-122"/>
              </a:rPr>
              <a:t>＝</a:t>
            </a:r>
            <a:r>
              <a:rPr lang="en-US" altLang="zh-CN" sz="2800" dirty="0">
                <a:solidFill>
                  <a:srgbClr val="000000"/>
                </a:solidFill>
                <a:latin typeface="Arial" panose="020B0604020202020204" pitchFamily="34" charset="0"/>
                <a:ea typeface="宋体" panose="02010600030101010101" pitchFamily="2" charset="-122"/>
              </a:rPr>
              <a:t>1</a:t>
            </a:r>
          </a:p>
        </p:txBody>
      </p:sp>
      <p:sp>
        <p:nvSpPr>
          <p:cNvPr id="318476" name="Oval 12"/>
          <p:cNvSpPr/>
          <p:nvPr/>
        </p:nvSpPr>
        <p:spPr>
          <a:xfrm>
            <a:off x="1752600" y="3352800"/>
            <a:ext cx="381000" cy="381000"/>
          </a:xfrm>
          <a:prstGeom prst="ellipse">
            <a:avLst/>
          </a:prstGeom>
          <a:noFill/>
          <a:ln w="38100" cap="flat" cmpd="sng">
            <a:solidFill>
              <a:srgbClr val="0000FF"/>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18477" name="Line 13"/>
          <p:cNvSpPr/>
          <p:nvPr/>
        </p:nvSpPr>
        <p:spPr>
          <a:xfrm flipH="1">
            <a:off x="762000" y="3124200"/>
            <a:ext cx="5943600" cy="1524000"/>
          </a:xfrm>
          <a:prstGeom prst="line">
            <a:avLst/>
          </a:prstGeom>
          <a:ln w="76200" cap="flat" cmpd="sng">
            <a:solidFill>
              <a:srgbClr val="0000FF"/>
            </a:solidFill>
            <a:prstDash val="solid"/>
            <a:round/>
            <a:headEnd type="none" w="med" len="med"/>
            <a:tailEnd type="none" w="med" len="med"/>
          </a:ln>
        </p:spPr>
      </p:sp>
      <p:sp>
        <p:nvSpPr>
          <p:cNvPr id="318478" name="Rectangle 14"/>
          <p:cNvSpPr/>
          <p:nvPr/>
        </p:nvSpPr>
        <p:spPr>
          <a:xfrm>
            <a:off x="2286000" y="5657850"/>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=(-4, 3)+(6, -1)=(2, 2)</a:t>
            </a:r>
          </a:p>
        </p:txBody>
      </p:sp>
      <p:sp>
        <p:nvSpPr>
          <p:cNvPr id="318479" name="Rectangle 15"/>
          <p:cNvSpPr>
            <a:spLocks noGrp="1" noChangeArrowheads="1"/>
          </p:cNvSpPr>
          <p:nvPr>
            <p:ph type="title"/>
          </p:nvPr>
        </p:nvSpPr>
        <p:spPr>
          <a:xfrm>
            <a:off x="457200" y="274636"/>
            <a:ext cx="8229600" cy="715963"/>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Perceptron learning: Example</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847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18474">
                                            <p:txEl>
                                              <p:pRg st="0" end="0"/>
                                            </p:txEl>
                                          </p:spTgt>
                                        </p:tgtEl>
                                        <p:attrNameLst>
                                          <p:attrName>style.visibility</p:attrName>
                                        </p:attrNameLst>
                                      </p:cBhvr>
                                      <p:to>
                                        <p:strVal val="visible"/>
                                      </p:to>
                                    </p:set>
                                    <p:animEffect transition="in" filter="blinds(horizontal)">
                                      <p:cBhvr>
                                        <p:cTn id="11" dur="500"/>
                                        <p:tgtEl>
                                          <p:spTgt spid="31847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18474">
                                            <p:txEl>
                                              <p:pRg st="1" end="1"/>
                                            </p:txEl>
                                          </p:spTgt>
                                        </p:tgtEl>
                                        <p:attrNameLst>
                                          <p:attrName>style.visibility</p:attrName>
                                        </p:attrNameLst>
                                      </p:cBhvr>
                                      <p:to>
                                        <p:strVal val="visible"/>
                                      </p:to>
                                    </p:set>
                                    <p:animEffect transition="in" filter="blinds(horizontal)">
                                      <p:cBhvr>
                                        <p:cTn id="16" dur="500"/>
                                        <p:tgtEl>
                                          <p:spTgt spid="31847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18476"/>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31847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18477"/>
                                        </p:tgtEl>
                                        <p:attrNameLst>
                                          <p:attrName>style.visibility</p:attrName>
                                        </p:attrNameLst>
                                      </p:cBhvr>
                                      <p:to>
                                        <p:strVal val="visible"/>
                                      </p:to>
                                    </p:set>
                                    <p:animEffect transition="in" filter="wipe(up)">
                                      <p:cBhvr>
                                        <p:cTn id="28" dur="500"/>
                                        <p:tgtEl>
                                          <p:spTgt spid="318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4" grpId="0" build="p"/>
      <p:bldP spid="318476" grpId="0" animBg="1"/>
      <p:bldP spid="31847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1" name="Group 2"/>
          <p:cNvGrpSpPr/>
          <p:nvPr/>
        </p:nvGrpSpPr>
        <p:grpSpPr>
          <a:xfrm>
            <a:off x="685800" y="2590800"/>
            <a:ext cx="7391400" cy="2971800"/>
            <a:chOff x="432" y="1872"/>
            <a:chExt cx="4656" cy="1872"/>
          </a:xfrm>
        </p:grpSpPr>
        <p:sp>
          <p:nvSpPr>
            <p:cNvPr id="71682" name="Line 3"/>
            <p:cNvSpPr/>
            <p:nvPr/>
          </p:nvSpPr>
          <p:spPr>
            <a:xfrm>
              <a:off x="432" y="2736"/>
              <a:ext cx="4656" cy="0"/>
            </a:xfrm>
            <a:prstGeom prst="line">
              <a:avLst/>
            </a:prstGeom>
            <a:ln w="38100" cap="flat" cmpd="sng">
              <a:solidFill>
                <a:schemeClr val="tx1"/>
              </a:solidFill>
              <a:prstDash val="solid"/>
              <a:round/>
              <a:headEnd type="none" w="med" len="med"/>
              <a:tailEnd type="triangle" w="med" len="med"/>
            </a:ln>
          </p:spPr>
        </p:sp>
        <p:sp>
          <p:nvSpPr>
            <p:cNvPr id="71683" name="Line 4"/>
            <p:cNvSpPr/>
            <p:nvPr/>
          </p:nvSpPr>
          <p:spPr>
            <a:xfrm flipV="1">
              <a:off x="2208" y="1872"/>
              <a:ext cx="0" cy="1872"/>
            </a:xfrm>
            <a:prstGeom prst="line">
              <a:avLst/>
            </a:prstGeom>
            <a:ln w="38100" cap="flat" cmpd="sng">
              <a:solidFill>
                <a:schemeClr val="tx1"/>
              </a:solidFill>
              <a:prstDash val="solid"/>
              <a:round/>
              <a:headEnd type="none" w="med" len="med"/>
              <a:tailEnd type="triangle" w="med" len="med"/>
            </a:ln>
          </p:spPr>
        </p:sp>
      </p:grpSp>
      <p:sp>
        <p:nvSpPr>
          <p:cNvPr id="71684" name="Oval 5"/>
          <p:cNvSpPr/>
          <p:nvPr/>
        </p:nvSpPr>
        <p:spPr>
          <a:xfrm>
            <a:off x="6248400" y="42672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1685" name="Oval 6"/>
          <p:cNvSpPr/>
          <p:nvPr/>
        </p:nvSpPr>
        <p:spPr>
          <a:xfrm>
            <a:off x="1828800" y="34290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71686" name="Oval 7"/>
          <p:cNvSpPr/>
          <p:nvPr/>
        </p:nvSpPr>
        <p:spPr>
          <a:xfrm>
            <a:off x="3395663" y="42672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1687" name="Oval 8"/>
          <p:cNvSpPr/>
          <p:nvPr/>
        </p:nvSpPr>
        <p:spPr>
          <a:xfrm>
            <a:off x="6781800" y="48006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319497" name="Rectangle 9"/>
          <p:cNvSpPr/>
          <p:nvPr/>
        </p:nvSpPr>
        <p:spPr>
          <a:xfrm>
            <a:off x="2209800" y="5654675"/>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=(-1, 3)+(6, -1)=(5, 2)</a:t>
            </a:r>
          </a:p>
        </p:txBody>
      </p:sp>
      <p:sp>
        <p:nvSpPr>
          <p:cNvPr id="71689" name="Rectangle 10"/>
          <p:cNvSpPr/>
          <p:nvPr/>
        </p:nvSpPr>
        <p:spPr>
          <a:xfrm>
            <a:off x="304800" y="1219200"/>
            <a:ext cx="5029200" cy="946150"/>
          </a:xfrm>
          <a:prstGeom prst="rect">
            <a:avLst/>
          </a:prstGeom>
          <a:noFill/>
          <a:ln w="9525">
            <a:noFill/>
          </a:ln>
        </p:spPr>
        <p:txBody>
          <a:bodyPr anchor="t">
            <a:spAutoFit/>
          </a:bodyPr>
          <a:lstStyle/>
          <a:p>
            <a:r>
              <a:rPr lang="en-US" altLang="zh-CN" sz="2800" dirty="0">
                <a:solidFill>
                  <a:srgbClr val="000000"/>
                </a:solidFill>
                <a:latin typeface="Arial" panose="020B0604020202020204" pitchFamily="34" charset="0"/>
                <a:ea typeface="宋体" panose="02010600030101010101" pitchFamily="2" charset="-122"/>
              </a:rPr>
              <a:t>P = {(6,−1), (−3, 1)}</a:t>
            </a:r>
          </a:p>
          <a:p>
            <a:r>
              <a:rPr lang="en-US" altLang="zh-CN" sz="2800" dirty="0">
                <a:solidFill>
                  <a:srgbClr val="000000"/>
                </a:solidFill>
                <a:latin typeface="Arial" panose="020B0604020202020204" pitchFamily="34" charset="0"/>
                <a:ea typeface="宋体" panose="02010600030101010101" pitchFamily="2" charset="-122"/>
              </a:rPr>
              <a:t>N= {(0,−1), (7,−2)}	</a:t>
            </a:r>
            <a:r>
              <a:rPr lang="en-US" altLang="zh-CN" sz="2800" i="1" dirty="0">
                <a:solidFill>
                  <a:srgbClr val="000000"/>
                </a:solidFill>
                <a:latin typeface="Times New Roman" panose="02020603050405020304" pitchFamily="18" charset="0"/>
                <a:ea typeface="宋体" panose="02010600030101010101" pitchFamily="2" charset="-122"/>
              </a:rPr>
              <a:t>η</a:t>
            </a:r>
            <a:r>
              <a:rPr lang="zh-CN" altLang="en-US" sz="2800" dirty="0">
                <a:solidFill>
                  <a:srgbClr val="000000"/>
                </a:solidFill>
                <a:latin typeface="Arial" panose="020B0604020202020204" pitchFamily="34" charset="0"/>
                <a:ea typeface="宋体" panose="02010600030101010101" pitchFamily="2" charset="-122"/>
              </a:rPr>
              <a:t>＝</a:t>
            </a:r>
            <a:r>
              <a:rPr lang="en-US" altLang="zh-CN" sz="2800" dirty="0">
                <a:solidFill>
                  <a:srgbClr val="000000"/>
                </a:solidFill>
                <a:latin typeface="Arial" panose="020B0604020202020204" pitchFamily="34" charset="0"/>
                <a:ea typeface="宋体" panose="02010600030101010101" pitchFamily="2" charset="-122"/>
              </a:rPr>
              <a:t>1</a:t>
            </a:r>
          </a:p>
        </p:txBody>
      </p:sp>
      <p:sp>
        <p:nvSpPr>
          <p:cNvPr id="319499" name="Oval 11"/>
          <p:cNvSpPr/>
          <p:nvPr/>
        </p:nvSpPr>
        <p:spPr>
          <a:xfrm>
            <a:off x="6172200" y="4191000"/>
            <a:ext cx="381000" cy="381000"/>
          </a:xfrm>
          <a:prstGeom prst="ellipse">
            <a:avLst/>
          </a:prstGeom>
          <a:noFill/>
          <a:ln w="38100" cap="flat" cmpd="sng">
            <a:solidFill>
              <a:srgbClr val="0000FF"/>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19500" name="Line 12"/>
          <p:cNvSpPr/>
          <p:nvPr/>
        </p:nvSpPr>
        <p:spPr>
          <a:xfrm flipH="1">
            <a:off x="762000" y="3124200"/>
            <a:ext cx="5943600" cy="1524000"/>
          </a:xfrm>
          <a:prstGeom prst="line">
            <a:avLst/>
          </a:prstGeom>
          <a:ln w="76200" cap="flat" cmpd="sng">
            <a:solidFill>
              <a:srgbClr val="0000FF"/>
            </a:solidFill>
            <a:prstDash val="solid"/>
            <a:round/>
            <a:headEnd type="none" w="med" len="med"/>
            <a:tailEnd type="none" w="med" len="med"/>
          </a:ln>
        </p:spPr>
      </p:sp>
      <p:sp>
        <p:nvSpPr>
          <p:cNvPr id="319501" name="Rectangle 13"/>
          <p:cNvSpPr/>
          <p:nvPr/>
        </p:nvSpPr>
        <p:spPr>
          <a:xfrm>
            <a:off x="2209800" y="5654675"/>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=(2, 2)+(-3, 1)=(-1, 3)</a:t>
            </a:r>
          </a:p>
        </p:txBody>
      </p:sp>
      <p:sp>
        <p:nvSpPr>
          <p:cNvPr id="319502" name="Line 14"/>
          <p:cNvSpPr/>
          <p:nvPr/>
        </p:nvSpPr>
        <p:spPr>
          <a:xfrm>
            <a:off x="2895600" y="2667000"/>
            <a:ext cx="1447800" cy="3048000"/>
          </a:xfrm>
          <a:prstGeom prst="line">
            <a:avLst/>
          </a:prstGeom>
          <a:ln w="76200" cap="flat" cmpd="sng">
            <a:solidFill>
              <a:srgbClr val="0000FF"/>
            </a:solidFill>
            <a:prstDash val="solid"/>
            <a:round/>
            <a:headEnd type="none" w="med" len="med"/>
            <a:tailEnd type="none" w="med" len="med"/>
          </a:ln>
        </p:spPr>
      </p:sp>
      <p:sp>
        <p:nvSpPr>
          <p:cNvPr id="319503" name="Rectangle 15"/>
          <p:cNvSpPr>
            <a:spLocks noGrp="1" noChangeArrowheads="1"/>
          </p:cNvSpPr>
          <p:nvPr>
            <p:ph type="title"/>
          </p:nvPr>
        </p:nvSpPr>
        <p:spPr>
          <a:xfrm>
            <a:off x="457200" y="274636"/>
            <a:ext cx="8229600" cy="715963"/>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Perceptron learning: Example</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950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19497">
                                            <p:txEl>
                                              <p:pRg st="0" end="0"/>
                                            </p:txEl>
                                          </p:spTgt>
                                        </p:tgtEl>
                                        <p:attrNameLst>
                                          <p:attrName>style.visibility</p:attrName>
                                        </p:attrNameLst>
                                      </p:cBhvr>
                                      <p:to>
                                        <p:strVal val="visible"/>
                                      </p:to>
                                    </p:set>
                                    <p:animEffect transition="in" filter="blinds(horizontal)">
                                      <p:cBhvr>
                                        <p:cTn id="11" dur="500"/>
                                        <p:tgtEl>
                                          <p:spTgt spid="31949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19497">
                                            <p:txEl>
                                              <p:pRg st="1" end="1"/>
                                            </p:txEl>
                                          </p:spTgt>
                                        </p:tgtEl>
                                        <p:attrNameLst>
                                          <p:attrName>style.visibility</p:attrName>
                                        </p:attrNameLst>
                                      </p:cBhvr>
                                      <p:to>
                                        <p:strVal val="visible"/>
                                      </p:to>
                                    </p:set>
                                    <p:animEffect transition="in" filter="blinds(horizontal)">
                                      <p:cBhvr>
                                        <p:cTn id="16" dur="500"/>
                                        <p:tgtEl>
                                          <p:spTgt spid="31949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19499"/>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31950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19502"/>
                                        </p:tgtEl>
                                        <p:attrNameLst>
                                          <p:attrName>style.visibility</p:attrName>
                                        </p:attrNameLst>
                                      </p:cBhvr>
                                      <p:to>
                                        <p:strVal val="visible"/>
                                      </p:to>
                                    </p:set>
                                    <p:animEffect transition="in" filter="wipe(up)">
                                      <p:cBhvr>
                                        <p:cTn id="28" dur="500"/>
                                        <p:tgtEl>
                                          <p:spTgt spid="319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7" grpId="0" build="p"/>
      <p:bldP spid="319499" grpId="0" animBg="1"/>
      <p:bldP spid="3195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3"/>
          <p:cNvSpPr txBox="1">
            <a:spLocks noGrp="1"/>
          </p:cNvSpPr>
          <p:nvPr/>
        </p:nvSpPr>
        <p:spPr>
          <a:xfrm>
            <a:off x="5435600" y="6524625"/>
            <a:ext cx="3251200" cy="215900"/>
          </a:xfrm>
          <a:prstGeom prst="rect">
            <a:avLst/>
          </a:prstGeom>
          <a:noFill/>
          <a:ln w="9525">
            <a:noFill/>
          </a:ln>
        </p:spPr>
        <p:txBody>
          <a:bodyPr anchor="t"/>
          <a:lstStyle/>
          <a:p>
            <a:pPr algn="r"/>
            <a:fld id="{9A0DB2DC-4C9A-4742-B13C-FB6460FD3503}" type="slidenum">
              <a:rPr lang="en-US" altLang="zh-CN" sz="1400" b="1" dirty="0">
                <a:latin typeface="Arial" panose="020B0604020202020204" pitchFamily="34" charset="0"/>
                <a:ea typeface="宋体" panose="02010600030101010101" pitchFamily="2" charset="-122"/>
              </a:rPr>
              <a:t>5</a:t>
            </a:fld>
            <a:endParaRPr lang="en-US" altLang="zh-CN" sz="1400" b="1" dirty="0">
              <a:latin typeface="Arial" panose="020B0604020202020204" pitchFamily="34" charset="0"/>
              <a:ea typeface="宋体" panose="02010600030101010101" pitchFamily="2" charset="-122"/>
            </a:endParaRPr>
          </a:p>
        </p:txBody>
      </p:sp>
      <p:sp>
        <p:nvSpPr>
          <p:cNvPr id="12291" name="Rectangle 2"/>
          <p:cNvSpPr>
            <a:spLocks noGrp="1"/>
          </p:cNvSpPr>
          <p:nvPr>
            <p:ph type="title" idx="4294967295"/>
          </p:nvPr>
        </p:nvSpPr>
        <p:spPr/>
        <p:txBody>
          <a:bodyPr vert="horz" wrap="square" anchor="ctr"/>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1" i="0" u="none" strike="noStrike" kern="1200" cap="none" spc="0" normalizeH="0" baseline="0" noProof="1">
                <a:solidFill>
                  <a:srgbClr val="800000"/>
                </a:solidFill>
                <a:effectLst>
                  <a:outerShdw blurRad="38100" dist="38100" dir="2700000">
                    <a:srgbClr val="C0C0C0"/>
                  </a:outerShdw>
                </a:effectLst>
                <a:latin typeface="+mj-lt"/>
                <a:ea typeface="+mj-ea"/>
                <a:cs typeface="+mj-cs"/>
              </a:rPr>
              <a:t>AI vs. CI</a:t>
            </a:r>
            <a:endParaRPr kumimoji="0" lang="zh-CN" altLang="en-US" sz="3200" b="1" i="0" u="none" strike="noStrike" kern="1200" cap="none" spc="0" normalizeH="0" baseline="0" noProof="1">
              <a:solidFill>
                <a:srgbClr val="800000"/>
              </a:solidFill>
              <a:effectLst>
                <a:outerShdw blurRad="38100" dist="38100" dir="2700000">
                  <a:srgbClr val="C0C0C0"/>
                </a:outerShdw>
              </a:effectLst>
              <a:latin typeface="+mj-lt"/>
              <a:ea typeface="+mj-ea"/>
              <a:cs typeface="+mj-cs"/>
            </a:endParaRPr>
          </a:p>
        </p:txBody>
      </p:sp>
      <p:sp>
        <p:nvSpPr>
          <p:cNvPr id="2" name="Rectangle 3"/>
          <p:cNvSpPr>
            <a:spLocks noGrp="1"/>
          </p:cNvSpPr>
          <p:nvPr>
            <p:ph type="body"/>
          </p:nvPr>
        </p:nvSpPr>
        <p:spPr>
          <a:xfrm>
            <a:off x="381000" y="1700213"/>
            <a:ext cx="8458200" cy="5157787"/>
          </a:xfrm>
        </p:spPr>
        <p:txBody>
          <a:bodyPr vert="horz" wrap="square" anchor="t"/>
          <a:lstStyle/>
          <a:p>
            <a:pPr eaLnBrk="1" hangingPunct="1"/>
            <a:r>
              <a:rPr lang="en-US" altLang="zh-CN" dirty="0">
                <a:latin typeface="Times New Roman" panose="02020603050405020304" pitchFamily="18" charset="0"/>
                <a:ea typeface="华文新魏" panose="02010800040101010101" pitchFamily="2" charset="-122"/>
              </a:rPr>
              <a:t>Due to Bezdek</a:t>
            </a:r>
          </a:p>
          <a:p>
            <a:pPr lvl="1" eaLnBrk="1" hangingPunct="1"/>
            <a:r>
              <a:rPr lang="en-US" altLang="zh-CN" dirty="0">
                <a:latin typeface="Times New Roman" panose="02020603050405020304" pitchFamily="18" charset="0"/>
                <a:ea typeface="华文新魏" panose="02010800040101010101" pitchFamily="2" charset="-122"/>
              </a:rPr>
              <a:t>Three levels of system complexity</a:t>
            </a:r>
          </a:p>
          <a:p>
            <a:pPr lvl="2" eaLnBrk="1" hangingPunct="1"/>
            <a:r>
              <a:rPr lang="en-US" altLang="zh-CN" sz="2400" dirty="0">
                <a:latin typeface="Times New Roman" panose="02020603050405020304" pitchFamily="18" charset="0"/>
                <a:ea typeface="华文新魏" panose="02010800040101010101" pitchFamily="2" charset="-122"/>
              </a:rPr>
              <a:t>A: Artificial or Symbolic   </a:t>
            </a:r>
            <a:r>
              <a:rPr lang="zh-CN" altLang="en-US" sz="2400" dirty="0">
                <a:latin typeface="Times New Roman" panose="02020603050405020304" pitchFamily="18" charset="0"/>
                <a:ea typeface="华文新魏" panose="02010800040101010101" pitchFamily="2" charset="-122"/>
              </a:rPr>
              <a:t>人工的（非生物的），人造的</a:t>
            </a:r>
            <a:endParaRPr lang="en-US" altLang="zh-CN" sz="2400" dirty="0">
              <a:latin typeface="Times New Roman" panose="02020603050405020304" pitchFamily="18" charset="0"/>
              <a:ea typeface="华文新魏" panose="02010800040101010101" pitchFamily="2" charset="-122"/>
            </a:endParaRPr>
          </a:p>
          <a:p>
            <a:pPr lvl="2" eaLnBrk="1" hangingPunct="1"/>
            <a:r>
              <a:rPr lang="en-US" altLang="zh-CN" sz="2400" dirty="0">
                <a:latin typeface="Times New Roman" panose="02020603050405020304" pitchFamily="18" charset="0"/>
                <a:ea typeface="华文新魏" panose="02010800040101010101" pitchFamily="2" charset="-122"/>
              </a:rPr>
              <a:t>B: Biological or Organic  </a:t>
            </a:r>
            <a:r>
              <a:rPr lang="zh-CN" altLang="en-US" sz="2400" dirty="0">
                <a:latin typeface="Times New Roman" panose="02020603050405020304" pitchFamily="18" charset="0"/>
                <a:ea typeface="华文新魏" panose="02010800040101010101" pitchFamily="2" charset="-122"/>
              </a:rPr>
              <a:t>物理的</a:t>
            </a:r>
            <a:r>
              <a:rPr lang="en-US" altLang="zh-CN" sz="2400" dirty="0">
                <a:latin typeface="Times New Roman" panose="02020603050405020304" pitchFamily="18" charset="0"/>
                <a:ea typeface="华文新魏" panose="02010800040101010101" pitchFamily="2" charset="-122"/>
              </a:rPr>
              <a:t>+</a:t>
            </a:r>
            <a:r>
              <a:rPr lang="zh-CN" altLang="en-US" sz="2400" dirty="0">
                <a:latin typeface="Times New Roman" panose="02020603050405020304" pitchFamily="18" charset="0"/>
                <a:ea typeface="华文新魏" panose="02010800040101010101" pitchFamily="2" charset="-122"/>
              </a:rPr>
              <a:t>化学的</a:t>
            </a:r>
            <a:r>
              <a:rPr lang="en-US" altLang="zh-CN" sz="2400" dirty="0">
                <a:latin typeface="Times New Roman" panose="02020603050405020304" pitchFamily="18" charset="0"/>
                <a:ea typeface="华文新魏" panose="02010800040101010101" pitchFamily="2" charset="-122"/>
              </a:rPr>
              <a:t>+</a:t>
            </a:r>
            <a:r>
              <a:rPr lang="zh-CN" altLang="en-US" sz="2400" dirty="0">
                <a:latin typeface="Times New Roman" panose="02020603050405020304" pitchFamily="18" charset="0"/>
                <a:ea typeface="华文新魏" panose="02010800040101010101" pitchFamily="2" charset="-122"/>
              </a:rPr>
              <a:t>？</a:t>
            </a:r>
            <a:r>
              <a:rPr lang="en-US" altLang="zh-CN" sz="2400" dirty="0">
                <a:latin typeface="Times New Roman" panose="02020603050405020304" pitchFamily="18" charset="0"/>
                <a:ea typeface="华文新魏" panose="02010800040101010101" pitchFamily="2" charset="-122"/>
              </a:rPr>
              <a:t>=</a:t>
            </a:r>
            <a:r>
              <a:rPr lang="zh-CN" altLang="en-US" sz="2400" dirty="0">
                <a:latin typeface="Times New Roman" panose="02020603050405020304" pitchFamily="18" charset="0"/>
                <a:ea typeface="华文新魏" panose="02010800040101010101" pitchFamily="2" charset="-122"/>
              </a:rPr>
              <a:t>生物的</a:t>
            </a:r>
            <a:endParaRPr lang="en-US" altLang="zh-CN" sz="2400" dirty="0">
              <a:latin typeface="Times New Roman" panose="02020603050405020304" pitchFamily="18" charset="0"/>
              <a:ea typeface="华文新魏" panose="02010800040101010101" pitchFamily="2" charset="-122"/>
            </a:endParaRPr>
          </a:p>
          <a:p>
            <a:pPr lvl="2" eaLnBrk="1" hangingPunct="1"/>
            <a:r>
              <a:rPr lang="en-US" altLang="zh-CN" sz="2400" dirty="0">
                <a:latin typeface="Times New Roman" panose="02020603050405020304" pitchFamily="18" charset="0"/>
                <a:ea typeface="华文新魏" panose="02010800040101010101" pitchFamily="2" charset="-122"/>
              </a:rPr>
              <a:t>C: Computational             </a:t>
            </a:r>
            <a:r>
              <a:rPr lang="zh-CN" altLang="en-US" sz="2400" dirty="0">
                <a:latin typeface="Times New Roman" panose="02020603050405020304" pitchFamily="18" charset="0"/>
                <a:ea typeface="华文新魏" panose="02010800040101010101" pitchFamily="2" charset="-122"/>
              </a:rPr>
              <a:t>数学</a:t>
            </a:r>
            <a:r>
              <a:rPr lang="en-US" altLang="zh-CN" sz="2400" dirty="0">
                <a:latin typeface="Times New Roman" panose="02020603050405020304" pitchFamily="18" charset="0"/>
                <a:ea typeface="华文新魏" panose="02010800040101010101" pitchFamily="2" charset="-122"/>
              </a:rPr>
              <a:t>+</a:t>
            </a:r>
            <a:r>
              <a:rPr lang="zh-CN" altLang="en-US" sz="2400" dirty="0">
                <a:latin typeface="Times New Roman" panose="02020603050405020304" pitchFamily="18" charset="0"/>
                <a:ea typeface="华文新魏" panose="02010800040101010101" pitchFamily="2" charset="-122"/>
              </a:rPr>
              <a:t>计算机</a:t>
            </a:r>
            <a:endParaRPr lang="en-US" altLang="zh-CN" sz="2400" dirty="0">
              <a:latin typeface="Times New Roman" panose="02020603050405020304" pitchFamily="18" charset="0"/>
              <a:ea typeface="华文新魏" panose="02010800040101010101" pitchFamily="2" charset="-122"/>
            </a:endParaRPr>
          </a:p>
          <a:p>
            <a:pPr eaLnBrk="1" hangingPunct="1"/>
            <a:endParaRPr lang="zh-CN" altLang="en-US" sz="2800" dirty="0">
              <a:solidFill>
                <a:srgbClr val="000000"/>
              </a:solidFill>
              <a:latin typeface="Times New Roman" panose="02020603050405020304" pitchFamily="18" charset="0"/>
              <a:ea typeface="华文新魏" panose="02010800040101010101" pitchFamily="2" charset="-122"/>
            </a:endParaRPr>
          </a:p>
          <a:p>
            <a:pPr eaLnBrk="1" hangingPunct="1"/>
            <a:r>
              <a:rPr lang="zh-CN" altLang="en-US" sz="2800" dirty="0">
                <a:solidFill>
                  <a:srgbClr val="000000"/>
                </a:solidFill>
                <a:latin typeface="Times New Roman" panose="02020603050405020304" pitchFamily="18" charset="0"/>
                <a:ea typeface="华文新魏" panose="02010800040101010101" pitchFamily="2" charset="-122"/>
              </a:rPr>
              <a:t>计算智能是一种智力方式的</a:t>
            </a:r>
            <a:r>
              <a:rPr lang="zh-CN" altLang="en-US" sz="2800" b="1" dirty="0">
                <a:solidFill>
                  <a:srgbClr val="C00000"/>
                </a:solidFill>
                <a:latin typeface="Times New Roman" panose="02020603050405020304" pitchFamily="18" charset="0"/>
                <a:ea typeface="华文新魏" panose="02010800040101010101" pitchFamily="2" charset="-122"/>
              </a:rPr>
              <a:t>低层认知</a:t>
            </a:r>
            <a:r>
              <a:rPr lang="zh-CN" altLang="en-US" sz="2800" dirty="0">
                <a:solidFill>
                  <a:srgbClr val="000000"/>
                </a:solidFill>
                <a:latin typeface="Times New Roman" panose="02020603050405020304" pitchFamily="18" charset="0"/>
                <a:ea typeface="华文新魏" panose="02010800040101010101" pitchFamily="2" charset="-122"/>
              </a:rPr>
              <a:t>，它与人工智能的区别只是认知层次从</a:t>
            </a:r>
            <a:r>
              <a:rPr lang="zh-CN" altLang="en-US" sz="2800" b="1" dirty="0">
                <a:solidFill>
                  <a:srgbClr val="000000"/>
                </a:solidFill>
                <a:latin typeface="Times New Roman" panose="02020603050405020304" pitchFamily="18" charset="0"/>
                <a:ea typeface="华文新魏" panose="02010800040101010101" pitchFamily="2" charset="-122"/>
              </a:rPr>
              <a:t>中层</a:t>
            </a:r>
            <a:r>
              <a:rPr lang="zh-CN" altLang="en-US" sz="2800" dirty="0">
                <a:solidFill>
                  <a:srgbClr val="000000"/>
                </a:solidFill>
                <a:latin typeface="Times New Roman" panose="02020603050405020304" pitchFamily="18" charset="0"/>
                <a:ea typeface="华文新魏" panose="02010800040101010101" pitchFamily="2" charset="-122"/>
              </a:rPr>
              <a:t>下降至</a:t>
            </a:r>
            <a:r>
              <a:rPr lang="zh-CN" altLang="en-US" sz="2800" b="1" dirty="0">
                <a:solidFill>
                  <a:srgbClr val="000000"/>
                </a:solidFill>
                <a:latin typeface="Times New Roman" panose="02020603050405020304" pitchFamily="18" charset="0"/>
                <a:ea typeface="华文新魏" panose="02010800040101010101" pitchFamily="2" charset="-122"/>
              </a:rPr>
              <a:t>低层</a:t>
            </a:r>
            <a:r>
              <a:rPr lang="zh-CN" altLang="en-US" sz="2800" dirty="0">
                <a:solidFill>
                  <a:srgbClr val="000000"/>
                </a:solidFill>
                <a:latin typeface="Times New Roman" panose="02020603050405020304" pitchFamily="18" charset="0"/>
                <a:ea typeface="华文新魏" panose="02010800040101010101" pitchFamily="2" charset="-122"/>
              </a:rPr>
              <a:t>而已。中层系统含有知识，低层系统则没有。</a:t>
            </a:r>
            <a:endParaRPr lang="en-US" altLang="zh-CN" sz="2800" dirty="0">
              <a:solidFill>
                <a:srgbClr val="000000"/>
              </a:solidFill>
              <a:latin typeface="Times New Roman" panose="02020603050405020304" pitchFamily="18" charset="0"/>
              <a:ea typeface="华文新魏" panose="02010800040101010101" pitchFamily="2"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5" name="Group 2"/>
          <p:cNvGrpSpPr/>
          <p:nvPr/>
        </p:nvGrpSpPr>
        <p:grpSpPr>
          <a:xfrm>
            <a:off x="685800" y="2590800"/>
            <a:ext cx="7391400" cy="2971800"/>
            <a:chOff x="432" y="1872"/>
            <a:chExt cx="4656" cy="1872"/>
          </a:xfrm>
        </p:grpSpPr>
        <p:sp>
          <p:nvSpPr>
            <p:cNvPr id="72706" name="Line 3"/>
            <p:cNvSpPr/>
            <p:nvPr/>
          </p:nvSpPr>
          <p:spPr>
            <a:xfrm>
              <a:off x="432" y="2736"/>
              <a:ext cx="4656" cy="0"/>
            </a:xfrm>
            <a:prstGeom prst="line">
              <a:avLst/>
            </a:prstGeom>
            <a:ln w="38100" cap="flat" cmpd="sng">
              <a:solidFill>
                <a:schemeClr val="tx1"/>
              </a:solidFill>
              <a:prstDash val="solid"/>
              <a:round/>
              <a:headEnd type="none" w="med" len="med"/>
              <a:tailEnd type="triangle" w="med" len="med"/>
            </a:ln>
          </p:spPr>
        </p:sp>
        <p:sp>
          <p:nvSpPr>
            <p:cNvPr id="72707" name="Line 4"/>
            <p:cNvSpPr/>
            <p:nvPr/>
          </p:nvSpPr>
          <p:spPr>
            <a:xfrm flipV="1">
              <a:off x="2208" y="1872"/>
              <a:ext cx="0" cy="1872"/>
            </a:xfrm>
            <a:prstGeom prst="line">
              <a:avLst/>
            </a:prstGeom>
            <a:ln w="38100" cap="flat" cmpd="sng">
              <a:solidFill>
                <a:schemeClr val="tx1"/>
              </a:solidFill>
              <a:prstDash val="solid"/>
              <a:round/>
              <a:headEnd type="none" w="med" len="med"/>
              <a:tailEnd type="triangle" w="med" len="med"/>
            </a:ln>
          </p:spPr>
        </p:sp>
      </p:grpSp>
      <p:sp>
        <p:nvSpPr>
          <p:cNvPr id="72708" name="Oval 5"/>
          <p:cNvSpPr/>
          <p:nvPr/>
        </p:nvSpPr>
        <p:spPr>
          <a:xfrm>
            <a:off x="6248400" y="42672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2709" name="Oval 6"/>
          <p:cNvSpPr/>
          <p:nvPr/>
        </p:nvSpPr>
        <p:spPr>
          <a:xfrm>
            <a:off x="1828800" y="34290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72710" name="Oval 7"/>
          <p:cNvSpPr/>
          <p:nvPr/>
        </p:nvSpPr>
        <p:spPr>
          <a:xfrm>
            <a:off x="3395663" y="42672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2711" name="Oval 8"/>
          <p:cNvSpPr/>
          <p:nvPr/>
        </p:nvSpPr>
        <p:spPr>
          <a:xfrm>
            <a:off x="6781800" y="48006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320521" name="Rectangle 9"/>
          <p:cNvSpPr/>
          <p:nvPr/>
        </p:nvSpPr>
        <p:spPr>
          <a:xfrm>
            <a:off x="2286000" y="5654675"/>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=(-1, 3)+(6, -1)=(5, 2)</a:t>
            </a:r>
          </a:p>
        </p:txBody>
      </p:sp>
      <p:sp>
        <p:nvSpPr>
          <p:cNvPr id="72713" name="Rectangle 10"/>
          <p:cNvSpPr/>
          <p:nvPr/>
        </p:nvSpPr>
        <p:spPr>
          <a:xfrm>
            <a:off x="304800" y="1219200"/>
            <a:ext cx="5029200" cy="946150"/>
          </a:xfrm>
          <a:prstGeom prst="rect">
            <a:avLst/>
          </a:prstGeom>
          <a:noFill/>
          <a:ln w="9525">
            <a:noFill/>
          </a:ln>
        </p:spPr>
        <p:txBody>
          <a:bodyPr anchor="t">
            <a:spAutoFit/>
          </a:bodyPr>
          <a:lstStyle/>
          <a:p>
            <a:r>
              <a:rPr lang="en-US" altLang="zh-CN" sz="2800" dirty="0">
                <a:solidFill>
                  <a:srgbClr val="000000"/>
                </a:solidFill>
                <a:latin typeface="Arial" panose="020B0604020202020204" pitchFamily="34" charset="0"/>
                <a:ea typeface="宋体" panose="02010600030101010101" pitchFamily="2" charset="-122"/>
              </a:rPr>
              <a:t>P = {(6,−1), (−3, 1)}</a:t>
            </a:r>
          </a:p>
          <a:p>
            <a:r>
              <a:rPr lang="en-US" altLang="zh-CN" sz="2800" dirty="0">
                <a:solidFill>
                  <a:srgbClr val="000000"/>
                </a:solidFill>
                <a:latin typeface="Arial" panose="020B0604020202020204" pitchFamily="34" charset="0"/>
                <a:ea typeface="宋体" panose="02010600030101010101" pitchFamily="2" charset="-122"/>
              </a:rPr>
              <a:t>N= {(0,−1), (7,−2)}	</a:t>
            </a:r>
            <a:r>
              <a:rPr lang="en-US" altLang="zh-CN" sz="2800" i="1" dirty="0">
                <a:solidFill>
                  <a:srgbClr val="000000"/>
                </a:solidFill>
                <a:latin typeface="Times New Roman" panose="02020603050405020304" pitchFamily="18" charset="0"/>
                <a:ea typeface="宋体" panose="02010600030101010101" pitchFamily="2" charset="-122"/>
              </a:rPr>
              <a:t>η</a:t>
            </a:r>
            <a:r>
              <a:rPr lang="zh-CN" altLang="en-US" sz="2800" dirty="0">
                <a:solidFill>
                  <a:srgbClr val="000000"/>
                </a:solidFill>
                <a:latin typeface="Arial" panose="020B0604020202020204" pitchFamily="34" charset="0"/>
                <a:ea typeface="宋体" panose="02010600030101010101" pitchFamily="2" charset="-122"/>
              </a:rPr>
              <a:t>＝</a:t>
            </a:r>
            <a:r>
              <a:rPr lang="en-US" altLang="zh-CN" sz="2800" dirty="0">
                <a:solidFill>
                  <a:srgbClr val="000000"/>
                </a:solidFill>
                <a:latin typeface="Arial" panose="020B0604020202020204" pitchFamily="34" charset="0"/>
                <a:ea typeface="宋体" panose="02010600030101010101" pitchFamily="2" charset="-122"/>
              </a:rPr>
              <a:t>1</a:t>
            </a:r>
          </a:p>
        </p:txBody>
      </p:sp>
      <p:sp>
        <p:nvSpPr>
          <p:cNvPr id="320523" name="Oval 11"/>
          <p:cNvSpPr/>
          <p:nvPr/>
        </p:nvSpPr>
        <p:spPr>
          <a:xfrm>
            <a:off x="1752600" y="3352800"/>
            <a:ext cx="381000" cy="381000"/>
          </a:xfrm>
          <a:prstGeom prst="ellipse">
            <a:avLst/>
          </a:prstGeom>
          <a:noFill/>
          <a:ln w="38100" cap="flat" cmpd="sng">
            <a:solidFill>
              <a:srgbClr val="0000FF"/>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20524" name="Line 12"/>
          <p:cNvSpPr/>
          <p:nvPr/>
        </p:nvSpPr>
        <p:spPr>
          <a:xfrm>
            <a:off x="2895600" y="2667000"/>
            <a:ext cx="1447800" cy="3048000"/>
          </a:xfrm>
          <a:prstGeom prst="line">
            <a:avLst/>
          </a:prstGeom>
          <a:ln w="76200" cap="flat" cmpd="sng">
            <a:solidFill>
              <a:srgbClr val="0000FF"/>
            </a:solidFill>
            <a:prstDash val="solid"/>
            <a:round/>
            <a:headEnd type="none" w="med" len="med"/>
            <a:tailEnd type="none" w="med" len="med"/>
          </a:ln>
        </p:spPr>
      </p:sp>
      <p:sp>
        <p:nvSpPr>
          <p:cNvPr id="320525" name="Rectangle 13"/>
          <p:cNvSpPr/>
          <p:nvPr/>
        </p:nvSpPr>
        <p:spPr>
          <a:xfrm>
            <a:off x="2286000" y="5672138"/>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=(5, 2)+(-3, 1)=(2, 3)</a:t>
            </a:r>
          </a:p>
        </p:txBody>
      </p:sp>
      <p:sp>
        <p:nvSpPr>
          <p:cNvPr id="320526" name="Line 14"/>
          <p:cNvSpPr/>
          <p:nvPr/>
        </p:nvSpPr>
        <p:spPr>
          <a:xfrm>
            <a:off x="1371600" y="2667000"/>
            <a:ext cx="5334000" cy="3200400"/>
          </a:xfrm>
          <a:prstGeom prst="line">
            <a:avLst/>
          </a:prstGeom>
          <a:ln w="76200" cap="flat" cmpd="sng">
            <a:solidFill>
              <a:srgbClr val="0000FF"/>
            </a:solidFill>
            <a:prstDash val="solid"/>
            <a:round/>
            <a:headEnd type="none" w="med" len="med"/>
            <a:tailEnd type="none" w="med" len="med"/>
          </a:ln>
        </p:spPr>
      </p:sp>
      <p:sp>
        <p:nvSpPr>
          <p:cNvPr id="320527" name="Rectangle 15"/>
          <p:cNvSpPr>
            <a:spLocks noGrp="1" noChangeArrowheads="1"/>
          </p:cNvSpPr>
          <p:nvPr>
            <p:ph type="title"/>
          </p:nvPr>
        </p:nvSpPr>
        <p:spPr>
          <a:xfrm>
            <a:off x="457200" y="274638"/>
            <a:ext cx="8229600" cy="639762"/>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Perceptron learning: Example</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05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20525">
                                            <p:txEl>
                                              <p:pRg st="0" end="0"/>
                                            </p:txEl>
                                          </p:spTgt>
                                        </p:tgtEl>
                                        <p:attrNameLst>
                                          <p:attrName>style.visibility</p:attrName>
                                        </p:attrNameLst>
                                      </p:cBhvr>
                                      <p:to>
                                        <p:strVal val="visible"/>
                                      </p:to>
                                    </p:set>
                                    <p:animEffect transition="in" filter="blinds(horizontal)">
                                      <p:cBhvr>
                                        <p:cTn id="11" dur="500"/>
                                        <p:tgtEl>
                                          <p:spTgt spid="32052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20525">
                                            <p:txEl>
                                              <p:pRg st="1" end="1"/>
                                            </p:txEl>
                                          </p:spTgt>
                                        </p:tgtEl>
                                        <p:attrNameLst>
                                          <p:attrName>style.visibility</p:attrName>
                                        </p:attrNameLst>
                                      </p:cBhvr>
                                      <p:to>
                                        <p:strVal val="visible"/>
                                      </p:to>
                                    </p:set>
                                    <p:animEffect transition="in" filter="blinds(horizontal)">
                                      <p:cBhvr>
                                        <p:cTn id="16" dur="500"/>
                                        <p:tgtEl>
                                          <p:spTgt spid="32052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20523"/>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32052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20526"/>
                                        </p:tgtEl>
                                        <p:attrNameLst>
                                          <p:attrName>style.visibility</p:attrName>
                                        </p:attrNameLst>
                                      </p:cBhvr>
                                      <p:to>
                                        <p:strVal val="visible"/>
                                      </p:to>
                                    </p:set>
                                    <p:animEffect transition="in" filter="wipe(up)">
                                      <p:cBhvr>
                                        <p:cTn id="28" dur="500"/>
                                        <p:tgtEl>
                                          <p:spTgt spid="320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21" grpId="0"/>
      <p:bldP spid="320523" grpId="0" animBg="1"/>
      <p:bldP spid="32052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29" name="Group 2"/>
          <p:cNvGrpSpPr/>
          <p:nvPr/>
        </p:nvGrpSpPr>
        <p:grpSpPr>
          <a:xfrm>
            <a:off x="685800" y="2590800"/>
            <a:ext cx="7391400" cy="2971800"/>
            <a:chOff x="432" y="1872"/>
            <a:chExt cx="4656" cy="1872"/>
          </a:xfrm>
        </p:grpSpPr>
        <p:sp>
          <p:nvSpPr>
            <p:cNvPr id="73730" name="Line 3"/>
            <p:cNvSpPr/>
            <p:nvPr/>
          </p:nvSpPr>
          <p:spPr>
            <a:xfrm>
              <a:off x="432" y="2736"/>
              <a:ext cx="4656" cy="0"/>
            </a:xfrm>
            <a:prstGeom prst="line">
              <a:avLst/>
            </a:prstGeom>
            <a:ln w="38100" cap="flat" cmpd="sng">
              <a:solidFill>
                <a:schemeClr val="tx1"/>
              </a:solidFill>
              <a:prstDash val="solid"/>
              <a:round/>
              <a:headEnd type="none" w="med" len="med"/>
              <a:tailEnd type="triangle" w="med" len="med"/>
            </a:ln>
          </p:spPr>
        </p:sp>
        <p:sp>
          <p:nvSpPr>
            <p:cNvPr id="73731" name="Line 4"/>
            <p:cNvSpPr/>
            <p:nvPr/>
          </p:nvSpPr>
          <p:spPr>
            <a:xfrm flipV="1">
              <a:off x="2208" y="1872"/>
              <a:ext cx="0" cy="1872"/>
            </a:xfrm>
            <a:prstGeom prst="line">
              <a:avLst/>
            </a:prstGeom>
            <a:ln w="38100" cap="flat" cmpd="sng">
              <a:solidFill>
                <a:schemeClr val="tx1"/>
              </a:solidFill>
              <a:prstDash val="solid"/>
              <a:round/>
              <a:headEnd type="none" w="med" len="med"/>
              <a:tailEnd type="triangle" w="med" len="med"/>
            </a:ln>
          </p:spPr>
        </p:sp>
      </p:grpSp>
      <p:sp>
        <p:nvSpPr>
          <p:cNvPr id="73732" name="Oval 5"/>
          <p:cNvSpPr/>
          <p:nvPr/>
        </p:nvSpPr>
        <p:spPr>
          <a:xfrm>
            <a:off x="6248400" y="42672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3733" name="Oval 6"/>
          <p:cNvSpPr/>
          <p:nvPr/>
        </p:nvSpPr>
        <p:spPr>
          <a:xfrm>
            <a:off x="1828800" y="34290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73734" name="Oval 7"/>
          <p:cNvSpPr/>
          <p:nvPr/>
        </p:nvSpPr>
        <p:spPr>
          <a:xfrm>
            <a:off x="3395663" y="42672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3735" name="Oval 8"/>
          <p:cNvSpPr/>
          <p:nvPr/>
        </p:nvSpPr>
        <p:spPr>
          <a:xfrm>
            <a:off x="6781800" y="48006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3736" name="Rectangle 9"/>
          <p:cNvSpPr/>
          <p:nvPr/>
        </p:nvSpPr>
        <p:spPr>
          <a:xfrm>
            <a:off x="304800" y="1219200"/>
            <a:ext cx="5029200" cy="946150"/>
          </a:xfrm>
          <a:prstGeom prst="rect">
            <a:avLst/>
          </a:prstGeom>
          <a:noFill/>
          <a:ln w="9525">
            <a:noFill/>
          </a:ln>
        </p:spPr>
        <p:txBody>
          <a:bodyPr anchor="t">
            <a:spAutoFit/>
          </a:bodyPr>
          <a:lstStyle/>
          <a:p>
            <a:r>
              <a:rPr lang="en-US" altLang="zh-CN" sz="2800" dirty="0">
                <a:solidFill>
                  <a:srgbClr val="000000"/>
                </a:solidFill>
                <a:latin typeface="Arial" panose="020B0604020202020204" pitchFamily="34" charset="0"/>
                <a:ea typeface="宋体" panose="02010600030101010101" pitchFamily="2" charset="-122"/>
              </a:rPr>
              <a:t>P = {(6,−1), (−3, 1)}</a:t>
            </a:r>
          </a:p>
          <a:p>
            <a:r>
              <a:rPr lang="en-US" altLang="zh-CN" sz="2800" dirty="0">
                <a:solidFill>
                  <a:srgbClr val="000000"/>
                </a:solidFill>
                <a:latin typeface="Arial" panose="020B0604020202020204" pitchFamily="34" charset="0"/>
                <a:ea typeface="宋体" panose="02010600030101010101" pitchFamily="2" charset="-122"/>
              </a:rPr>
              <a:t>N= {(0,−1), (7,−2)}	</a:t>
            </a:r>
            <a:r>
              <a:rPr lang="en-US" altLang="zh-CN" sz="2800" i="1" dirty="0">
                <a:solidFill>
                  <a:srgbClr val="000000"/>
                </a:solidFill>
                <a:latin typeface="Times New Roman" panose="02020603050405020304" pitchFamily="18" charset="0"/>
                <a:ea typeface="宋体" panose="02010600030101010101" pitchFamily="2" charset="-122"/>
              </a:rPr>
              <a:t>η</a:t>
            </a:r>
            <a:r>
              <a:rPr lang="zh-CN" altLang="en-US" sz="2800" dirty="0">
                <a:solidFill>
                  <a:srgbClr val="000000"/>
                </a:solidFill>
                <a:latin typeface="Arial" panose="020B0604020202020204" pitchFamily="34" charset="0"/>
                <a:ea typeface="宋体" panose="02010600030101010101" pitchFamily="2" charset="-122"/>
              </a:rPr>
              <a:t>＝</a:t>
            </a:r>
            <a:r>
              <a:rPr lang="en-US" altLang="zh-CN" sz="2800" dirty="0">
                <a:solidFill>
                  <a:srgbClr val="000000"/>
                </a:solidFill>
                <a:latin typeface="Arial" panose="020B0604020202020204" pitchFamily="34" charset="0"/>
                <a:ea typeface="宋体" panose="02010600030101010101" pitchFamily="2" charset="-122"/>
              </a:rPr>
              <a:t>1</a:t>
            </a:r>
          </a:p>
        </p:txBody>
      </p:sp>
      <p:sp>
        <p:nvSpPr>
          <p:cNvPr id="321546" name="Oval 10"/>
          <p:cNvSpPr/>
          <p:nvPr/>
        </p:nvSpPr>
        <p:spPr>
          <a:xfrm>
            <a:off x="6705600" y="4724400"/>
            <a:ext cx="381000" cy="381000"/>
          </a:xfrm>
          <a:prstGeom prst="ellipse">
            <a:avLst/>
          </a:prstGeom>
          <a:noFill/>
          <a:ln w="38100" cap="flat" cmpd="sng">
            <a:solidFill>
              <a:srgbClr val="0000FF"/>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21547" name="Line 11"/>
          <p:cNvSpPr/>
          <p:nvPr/>
        </p:nvSpPr>
        <p:spPr>
          <a:xfrm>
            <a:off x="1371600" y="2667000"/>
            <a:ext cx="5334000" cy="3200400"/>
          </a:xfrm>
          <a:prstGeom prst="line">
            <a:avLst/>
          </a:prstGeom>
          <a:ln w="76200" cap="flat" cmpd="sng">
            <a:solidFill>
              <a:srgbClr val="0000FF"/>
            </a:solidFill>
            <a:prstDash val="solid"/>
            <a:round/>
            <a:headEnd type="none" w="med" len="med"/>
            <a:tailEnd type="none" w="med" len="med"/>
          </a:ln>
        </p:spPr>
      </p:sp>
      <p:sp>
        <p:nvSpPr>
          <p:cNvPr id="321548" name="Rectangle 12"/>
          <p:cNvSpPr/>
          <p:nvPr/>
        </p:nvSpPr>
        <p:spPr>
          <a:xfrm>
            <a:off x="2209800" y="5686425"/>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&gt; 0</a:t>
            </a:r>
          </a:p>
          <a:p>
            <a:r>
              <a:rPr lang="en-US" altLang="zh-CN" sz="2400" dirty="0">
                <a:solidFill>
                  <a:srgbClr val="000000"/>
                </a:solidFill>
                <a:latin typeface="Arial" panose="020B0604020202020204" pitchFamily="34" charset="0"/>
                <a:ea typeface="宋体" panose="02010600030101010101" pitchFamily="2" charset="-122"/>
              </a:rPr>
              <a:t>w = w + (0-1)x =(2, 3)-(7, -2)=(-5, 5)</a:t>
            </a:r>
          </a:p>
        </p:txBody>
      </p:sp>
      <p:sp>
        <p:nvSpPr>
          <p:cNvPr id="321549" name="Rectangle 13"/>
          <p:cNvSpPr/>
          <p:nvPr/>
        </p:nvSpPr>
        <p:spPr>
          <a:xfrm>
            <a:off x="2209800" y="5672138"/>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=(5, 2)+(-3, 1)=(2, 3)</a:t>
            </a:r>
          </a:p>
        </p:txBody>
      </p:sp>
      <p:sp>
        <p:nvSpPr>
          <p:cNvPr id="321550" name="Line 14"/>
          <p:cNvSpPr/>
          <p:nvPr/>
        </p:nvSpPr>
        <p:spPr>
          <a:xfrm flipH="1">
            <a:off x="2209800" y="2819400"/>
            <a:ext cx="2667000" cy="2209800"/>
          </a:xfrm>
          <a:prstGeom prst="line">
            <a:avLst/>
          </a:prstGeom>
          <a:ln w="76200" cap="flat" cmpd="sng">
            <a:solidFill>
              <a:srgbClr val="0000FF"/>
            </a:solidFill>
            <a:prstDash val="solid"/>
            <a:round/>
            <a:headEnd type="none" w="med" len="med"/>
            <a:tailEnd type="none" w="med" len="med"/>
          </a:ln>
        </p:spPr>
      </p:sp>
      <p:sp>
        <p:nvSpPr>
          <p:cNvPr id="321551" name="Rectangle 15"/>
          <p:cNvSpPr>
            <a:spLocks noGrp="1" noChangeArrowheads="1"/>
          </p:cNvSpPr>
          <p:nvPr>
            <p:ph type="title"/>
          </p:nvPr>
        </p:nvSpPr>
        <p:spPr>
          <a:xfrm>
            <a:off x="457200" y="76200"/>
            <a:ext cx="8229600" cy="9144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Perceptron learning: Example</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154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21548">
                                            <p:txEl>
                                              <p:pRg st="0" end="0"/>
                                            </p:txEl>
                                          </p:spTgt>
                                        </p:tgtEl>
                                        <p:attrNameLst>
                                          <p:attrName>style.visibility</p:attrName>
                                        </p:attrNameLst>
                                      </p:cBhvr>
                                      <p:to>
                                        <p:strVal val="visible"/>
                                      </p:to>
                                    </p:set>
                                    <p:animEffect transition="in" filter="blinds(horizontal)">
                                      <p:cBhvr>
                                        <p:cTn id="11" dur="500"/>
                                        <p:tgtEl>
                                          <p:spTgt spid="32154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21548">
                                            <p:txEl>
                                              <p:pRg st="1" end="1"/>
                                            </p:txEl>
                                          </p:spTgt>
                                        </p:tgtEl>
                                        <p:attrNameLst>
                                          <p:attrName>style.visibility</p:attrName>
                                        </p:attrNameLst>
                                      </p:cBhvr>
                                      <p:to>
                                        <p:strVal val="visible"/>
                                      </p:to>
                                    </p:set>
                                    <p:animEffect transition="in" filter="blinds(horizontal)">
                                      <p:cBhvr>
                                        <p:cTn id="16" dur="500"/>
                                        <p:tgtEl>
                                          <p:spTgt spid="32154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21546"/>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32154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21550"/>
                                        </p:tgtEl>
                                        <p:attrNameLst>
                                          <p:attrName>style.visibility</p:attrName>
                                        </p:attrNameLst>
                                      </p:cBhvr>
                                      <p:to>
                                        <p:strVal val="visible"/>
                                      </p:to>
                                    </p:set>
                                    <p:animEffect transition="in" filter="wipe(up)">
                                      <p:cBhvr>
                                        <p:cTn id="28" dur="500"/>
                                        <p:tgtEl>
                                          <p:spTgt spid="321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6" grpId="0" animBg="1"/>
      <p:bldP spid="321548" grpId="0" build="p"/>
      <p:bldP spid="3215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3" name="Group 2"/>
          <p:cNvGrpSpPr/>
          <p:nvPr/>
        </p:nvGrpSpPr>
        <p:grpSpPr>
          <a:xfrm>
            <a:off x="685800" y="2590800"/>
            <a:ext cx="7391400" cy="2971800"/>
            <a:chOff x="432" y="1872"/>
            <a:chExt cx="4656" cy="1872"/>
          </a:xfrm>
        </p:grpSpPr>
        <p:sp>
          <p:nvSpPr>
            <p:cNvPr id="74754" name="Line 3"/>
            <p:cNvSpPr/>
            <p:nvPr/>
          </p:nvSpPr>
          <p:spPr>
            <a:xfrm>
              <a:off x="432" y="2736"/>
              <a:ext cx="4656" cy="0"/>
            </a:xfrm>
            <a:prstGeom prst="line">
              <a:avLst/>
            </a:prstGeom>
            <a:ln w="38100" cap="flat" cmpd="sng">
              <a:solidFill>
                <a:schemeClr val="tx1"/>
              </a:solidFill>
              <a:prstDash val="solid"/>
              <a:round/>
              <a:headEnd type="none" w="med" len="med"/>
              <a:tailEnd type="triangle" w="med" len="med"/>
            </a:ln>
          </p:spPr>
        </p:sp>
        <p:sp>
          <p:nvSpPr>
            <p:cNvPr id="74755" name="Line 4"/>
            <p:cNvSpPr/>
            <p:nvPr/>
          </p:nvSpPr>
          <p:spPr>
            <a:xfrm flipV="1">
              <a:off x="2208" y="1872"/>
              <a:ext cx="0" cy="1872"/>
            </a:xfrm>
            <a:prstGeom prst="line">
              <a:avLst/>
            </a:prstGeom>
            <a:ln w="38100" cap="flat" cmpd="sng">
              <a:solidFill>
                <a:schemeClr val="tx1"/>
              </a:solidFill>
              <a:prstDash val="solid"/>
              <a:round/>
              <a:headEnd type="none" w="med" len="med"/>
              <a:tailEnd type="triangle" w="med" len="med"/>
            </a:ln>
          </p:spPr>
        </p:sp>
      </p:grpSp>
      <p:sp>
        <p:nvSpPr>
          <p:cNvPr id="74756" name="Oval 5"/>
          <p:cNvSpPr/>
          <p:nvPr/>
        </p:nvSpPr>
        <p:spPr>
          <a:xfrm>
            <a:off x="6248400" y="42672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4757" name="Oval 6"/>
          <p:cNvSpPr/>
          <p:nvPr/>
        </p:nvSpPr>
        <p:spPr>
          <a:xfrm>
            <a:off x="1828800" y="3429000"/>
            <a:ext cx="228600" cy="228600"/>
          </a:xfrm>
          <a:prstGeom prst="ellipse">
            <a:avLst/>
          </a:prstGeom>
          <a:solidFill>
            <a:srgbClr val="99FF33"/>
          </a:solidFill>
          <a:ln w="9525" cap="flat" cmpd="sng">
            <a:solidFill>
              <a:schemeClr val="tx1"/>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74758" name="Oval 7"/>
          <p:cNvSpPr/>
          <p:nvPr/>
        </p:nvSpPr>
        <p:spPr>
          <a:xfrm>
            <a:off x="3395663" y="42672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4759" name="Oval 8"/>
          <p:cNvSpPr/>
          <p:nvPr/>
        </p:nvSpPr>
        <p:spPr>
          <a:xfrm>
            <a:off x="6781800" y="4800600"/>
            <a:ext cx="228600" cy="228600"/>
          </a:xfrm>
          <a:prstGeom prst="ellipse">
            <a:avLst/>
          </a:prstGeom>
          <a:solidFill>
            <a:srgbClr val="FF0000"/>
          </a:solidFill>
          <a:ln w="9525" cap="flat" cmpd="sng">
            <a:solidFill>
              <a:schemeClr val="tx1"/>
            </a:solidFill>
            <a:prstDash val="solid"/>
            <a:round/>
            <a:headEnd type="none" w="med" len="med"/>
            <a:tailEnd type="none" w="med" len="med"/>
          </a:ln>
        </p:spPr>
        <p:txBody>
          <a:bodyPr wrap="none" anchor="ctr"/>
          <a:lstStyle/>
          <a:p>
            <a:pPr algn="ctr"/>
            <a:endParaRPr lang="zh-CN" altLang="en-US" dirty="0">
              <a:solidFill>
                <a:srgbClr val="000000"/>
              </a:solidFill>
              <a:latin typeface="Arial" panose="020B0604020202020204" pitchFamily="34" charset="0"/>
              <a:ea typeface="宋体" panose="02010600030101010101" pitchFamily="2" charset="-122"/>
            </a:endParaRPr>
          </a:p>
        </p:txBody>
      </p:sp>
      <p:sp>
        <p:nvSpPr>
          <p:cNvPr id="74760" name="Rectangle 9"/>
          <p:cNvSpPr/>
          <p:nvPr/>
        </p:nvSpPr>
        <p:spPr>
          <a:xfrm>
            <a:off x="304800" y="1219200"/>
            <a:ext cx="5029200" cy="946150"/>
          </a:xfrm>
          <a:prstGeom prst="rect">
            <a:avLst/>
          </a:prstGeom>
          <a:noFill/>
          <a:ln w="9525">
            <a:noFill/>
          </a:ln>
        </p:spPr>
        <p:txBody>
          <a:bodyPr anchor="t">
            <a:spAutoFit/>
          </a:bodyPr>
          <a:lstStyle/>
          <a:p>
            <a:r>
              <a:rPr lang="en-US" altLang="zh-CN" sz="2800" dirty="0">
                <a:solidFill>
                  <a:srgbClr val="000000"/>
                </a:solidFill>
                <a:latin typeface="Arial" panose="020B0604020202020204" pitchFamily="34" charset="0"/>
                <a:ea typeface="宋体" panose="02010600030101010101" pitchFamily="2" charset="-122"/>
              </a:rPr>
              <a:t>P = {(6,−1), (−3, 1)}</a:t>
            </a:r>
          </a:p>
          <a:p>
            <a:r>
              <a:rPr lang="en-US" altLang="zh-CN" sz="2800" dirty="0">
                <a:solidFill>
                  <a:srgbClr val="000000"/>
                </a:solidFill>
                <a:latin typeface="Arial" panose="020B0604020202020204" pitchFamily="34" charset="0"/>
                <a:ea typeface="宋体" panose="02010600030101010101" pitchFamily="2" charset="-122"/>
              </a:rPr>
              <a:t>N= {(0,−1), (7,−2)}	</a:t>
            </a:r>
            <a:r>
              <a:rPr lang="en-US" altLang="zh-CN" sz="2800" i="1" dirty="0">
                <a:solidFill>
                  <a:srgbClr val="000000"/>
                </a:solidFill>
                <a:latin typeface="Times New Roman" panose="02020603050405020304" pitchFamily="18" charset="0"/>
                <a:ea typeface="宋体" panose="02010600030101010101" pitchFamily="2" charset="-122"/>
              </a:rPr>
              <a:t>η</a:t>
            </a:r>
            <a:r>
              <a:rPr lang="zh-CN" altLang="en-US" sz="2800" dirty="0">
                <a:solidFill>
                  <a:srgbClr val="000000"/>
                </a:solidFill>
                <a:latin typeface="Arial" panose="020B0604020202020204" pitchFamily="34" charset="0"/>
                <a:ea typeface="宋体" panose="02010600030101010101" pitchFamily="2" charset="-122"/>
              </a:rPr>
              <a:t>＝</a:t>
            </a:r>
            <a:r>
              <a:rPr lang="en-US" altLang="zh-CN" sz="2800" dirty="0">
                <a:solidFill>
                  <a:srgbClr val="000000"/>
                </a:solidFill>
                <a:latin typeface="Arial" panose="020B0604020202020204" pitchFamily="34" charset="0"/>
                <a:ea typeface="宋体" panose="02010600030101010101" pitchFamily="2" charset="-122"/>
              </a:rPr>
              <a:t>1</a:t>
            </a:r>
          </a:p>
        </p:txBody>
      </p:sp>
      <p:sp>
        <p:nvSpPr>
          <p:cNvPr id="322570" name="Oval 10"/>
          <p:cNvSpPr/>
          <p:nvPr/>
        </p:nvSpPr>
        <p:spPr>
          <a:xfrm>
            <a:off x="6172200" y="4191000"/>
            <a:ext cx="381000" cy="381000"/>
          </a:xfrm>
          <a:prstGeom prst="ellipse">
            <a:avLst/>
          </a:prstGeom>
          <a:noFill/>
          <a:ln w="38100" cap="flat" cmpd="sng">
            <a:solidFill>
              <a:srgbClr val="0000FF"/>
            </a:solidFill>
            <a:prstDash val="solid"/>
            <a:round/>
            <a:headEnd type="none" w="med" len="med"/>
            <a:tailEnd type="none" w="med" len="med"/>
          </a:ln>
        </p:spPr>
        <p:txBody>
          <a:bodyPr wrap="none" anchor="ctr"/>
          <a:lstStyle/>
          <a:p>
            <a:pPr algn="ctr"/>
            <a:endParaRPr lang="zh-CN" altLang="en-US" sz="2800" b="1" dirty="0">
              <a:solidFill>
                <a:srgbClr val="990099"/>
              </a:solidFill>
              <a:latin typeface="Arial" panose="020B0604020202020204" pitchFamily="34" charset="0"/>
              <a:ea typeface="黑体" panose="02010609060101010101" pitchFamily="49" charset="-122"/>
            </a:endParaRPr>
          </a:p>
        </p:txBody>
      </p:sp>
      <p:sp>
        <p:nvSpPr>
          <p:cNvPr id="322571" name="Rectangle 11"/>
          <p:cNvSpPr/>
          <p:nvPr/>
        </p:nvSpPr>
        <p:spPr>
          <a:xfrm>
            <a:off x="2209800" y="5686425"/>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&gt; 0</a:t>
            </a:r>
          </a:p>
          <a:p>
            <a:r>
              <a:rPr lang="en-US" altLang="zh-CN" sz="2400" dirty="0">
                <a:solidFill>
                  <a:srgbClr val="000000"/>
                </a:solidFill>
                <a:latin typeface="Arial" panose="020B0604020202020204" pitchFamily="34" charset="0"/>
                <a:ea typeface="宋体" panose="02010600030101010101" pitchFamily="2" charset="-122"/>
              </a:rPr>
              <a:t>w = w + (0-1)x =(2, 3)-(7, -2)=(-5, 5)</a:t>
            </a:r>
          </a:p>
        </p:txBody>
      </p:sp>
      <p:sp>
        <p:nvSpPr>
          <p:cNvPr id="322572" name="Line 12"/>
          <p:cNvSpPr/>
          <p:nvPr/>
        </p:nvSpPr>
        <p:spPr>
          <a:xfrm flipH="1">
            <a:off x="2209800" y="2819400"/>
            <a:ext cx="2667000" cy="2209800"/>
          </a:xfrm>
          <a:prstGeom prst="line">
            <a:avLst/>
          </a:prstGeom>
          <a:ln w="76200" cap="flat" cmpd="sng">
            <a:solidFill>
              <a:srgbClr val="0000FF"/>
            </a:solidFill>
            <a:prstDash val="solid"/>
            <a:round/>
            <a:headEnd type="none" w="med" len="med"/>
            <a:tailEnd type="none" w="med" len="med"/>
          </a:ln>
        </p:spPr>
      </p:sp>
      <p:sp>
        <p:nvSpPr>
          <p:cNvPr id="322573" name="Rectangle 13"/>
          <p:cNvSpPr/>
          <p:nvPr/>
        </p:nvSpPr>
        <p:spPr>
          <a:xfrm>
            <a:off x="2209800" y="5667375"/>
            <a:ext cx="5867400" cy="822325"/>
          </a:xfrm>
          <a:prstGeom prst="rect">
            <a:avLst/>
          </a:prstGeom>
          <a:noFill/>
          <a:ln w="9525">
            <a:noFill/>
          </a:ln>
        </p:spPr>
        <p:txBody>
          <a:bodyPr anchor="t">
            <a:spAutoFit/>
          </a:bodyPr>
          <a:lstStyle/>
          <a:p>
            <a:r>
              <a:rPr lang="en-US" altLang="zh-CN" sz="2400" dirty="0">
                <a:solidFill>
                  <a:srgbClr val="000000"/>
                </a:solidFill>
                <a:latin typeface="Arial" panose="020B0604020202020204" pitchFamily="34" charset="0"/>
                <a:ea typeface="宋体" panose="02010600030101010101" pitchFamily="2" charset="-122"/>
              </a:rPr>
              <a:t>w </a:t>
            </a:r>
            <a:r>
              <a:rPr lang="zh-CN" altLang="en-US"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x &lt; 0</a:t>
            </a:r>
          </a:p>
          <a:p>
            <a:r>
              <a:rPr lang="en-US" altLang="zh-CN" sz="2400" dirty="0">
                <a:solidFill>
                  <a:srgbClr val="000000"/>
                </a:solidFill>
                <a:latin typeface="Arial" panose="020B0604020202020204" pitchFamily="34" charset="0"/>
                <a:ea typeface="宋体" panose="02010600030101010101" pitchFamily="2" charset="-122"/>
              </a:rPr>
              <a:t>w = w + (1-0)x =(-5, 5)+(6, -1)=(1, 4)</a:t>
            </a:r>
          </a:p>
        </p:txBody>
      </p:sp>
      <p:sp>
        <p:nvSpPr>
          <p:cNvPr id="322574" name="Line 14"/>
          <p:cNvSpPr/>
          <p:nvPr/>
        </p:nvSpPr>
        <p:spPr>
          <a:xfrm>
            <a:off x="1447800" y="3567113"/>
            <a:ext cx="6248400" cy="1233487"/>
          </a:xfrm>
          <a:prstGeom prst="line">
            <a:avLst/>
          </a:prstGeom>
          <a:ln w="76200" cap="flat" cmpd="sng">
            <a:solidFill>
              <a:srgbClr val="0000FF"/>
            </a:solidFill>
            <a:prstDash val="solid"/>
            <a:round/>
            <a:headEnd type="none" w="med" len="med"/>
            <a:tailEnd type="none" w="med" len="med"/>
          </a:ln>
        </p:spPr>
      </p:sp>
      <p:sp>
        <p:nvSpPr>
          <p:cNvPr id="322575" name="Rectangle 15"/>
          <p:cNvSpPr>
            <a:spLocks noGrp="1" noChangeArrowheads="1"/>
          </p:cNvSpPr>
          <p:nvPr>
            <p:ph type="title"/>
          </p:nvPr>
        </p:nvSpPr>
        <p:spPr>
          <a:xfrm>
            <a:off x="457200" y="228600"/>
            <a:ext cx="8229600" cy="9144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rPr>
              <a:t>Perceptron learning: Example</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
        <p:nvSpPr>
          <p:cNvPr id="322576" name="Text Box 16"/>
          <p:cNvSpPr txBox="1"/>
          <p:nvPr/>
        </p:nvSpPr>
        <p:spPr>
          <a:xfrm>
            <a:off x="5940425" y="1557338"/>
            <a:ext cx="2735263" cy="1196975"/>
          </a:xfrm>
          <a:prstGeom prst="rect">
            <a:avLst/>
          </a:prstGeom>
          <a:solidFill>
            <a:srgbClr val="FFFFCC"/>
          </a:solidFill>
          <a:ln w="9525" cap="flat" cmpd="sng">
            <a:solidFill>
              <a:schemeClr val="tx1"/>
            </a:solidFill>
            <a:prstDash val="solid"/>
            <a:miter/>
            <a:headEnd type="none" w="med" len="med"/>
            <a:tailEnd type="none" w="med" len="med"/>
          </a:ln>
        </p:spPr>
        <p:txBody>
          <a:bodyPr lIns="91372" tIns="45686" rIns="91372" bIns="45686" anchor="t">
            <a:spAutoFit/>
          </a:bodyPr>
          <a:lstStyle/>
          <a:p>
            <a:pPr>
              <a:spcBef>
                <a:spcPct val="50000"/>
              </a:spcBef>
            </a:pPr>
            <a:r>
              <a:rPr lang="zh-CN" altLang="en-US" sz="2400" dirty="0">
                <a:solidFill>
                  <a:srgbClr val="000000"/>
                </a:solidFill>
                <a:latin typeface="Arial" panose="020B0604020202020204" pitchFamily="34" charset="0"/>
                <a:ea typeface="黑体" panose="02010609060101010101" pitchFamily="49" charset="-122"/>
              </a:rPr>
              <a:t>其他神经网络学习方法将在机器学习中具体介绍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257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22573">
                                            <p:txEl>
                                              <p:pRg st="0" end="0"/>
                                            </p:txEl>
                                          </p:spTgt>
                                        </p:tgtEl>
                                        <p:attrNameLst>
                                          <p:attrName>style.visibility</p:attrName>
                                        </p:attrNameLst>
                                      </p:cBhvr>
                                      <p:to>
                                        <p:strVal val="visible"/>
                                      </p:to>
                                    </p:set>
                                    <p:animEffect transition="in" filter="blinds(horizontal)">
                                      <p:cBhvr>
                                        <p:cTn id="11" dur="500"/>
                                        <p:tgtEl>
                                          <p:spTgt spid="32257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22573">
                                            <p:txEl>
                                              <p:pRg st="1" end="1"/>
                                            </p:txEl>
                                          </p:spTgt>
                                        </p:tgtEl>
                                        <p:attrNameLst>
                                          <p:attrName>style.visibility</p:attrName>
                                        </p:attrNameLst>
                                      </p:cBhvr>
                                      <p:to>
                                        <p:strVal val="visible"/>
                                      </p:to>
                                    </p:set>
                                    <p:animEffect transition="in" filter="blinds(horizontal)">
                                      <p:cBhvr>
                                        <p:cTn id="16" dur="500"/>
                                        <p:tgtEl>
                                          <p:spTgt spid="32257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22570"/>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32257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22574"/>
                                        </p:tgtEl>
                                        <p:attrNameLst>
                                          <p:attrName>style.visibility</p:attrName>
                                        </p:attrNameLst>
                                      </p:cBhvr>
                                      <p:to>
                                        <p:strVal val="visible"/>
                                      </p:to>
                                    </p:set>
                                    <p:animEffect transition="in" filter="wipe(up)">
                                      <p:cBhvr>
                                        <p:cTn id="28" dur="500"/>
                                        <p:tgtEl>
                                          <p:spTgt spid="32257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22576"/>
                                        </p:tgtEl>
                                        <p:attrNameLst>
                                          <p:attrName>style.visibility</p:attrName>
                                        </p:attrNameLst>
                                      </p:cBhvr>
                                      <p:to>
                                        <p:strVal val="visible"/>
                                      </p:to>
                                    </p:set>
                                    <p:animEffect transition="in" filter="blinds(horizontal)">
                                      <p:cBhvr>
                                        <p:cTn id="33" dur="500"/>
                                        <p:tgtEl>
                                          <p:spTgt spid="322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70" grpId="0" animBg="1"/>
      <p:bldP spid="322571" grpId="0"/>
      <p:bldP spid="322573" grpId="0" build="p"/>
      <p:bldP spid="32257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826961-42AC-49D4-813E-272DB24A9E47}"/>
              </a:ext>
            </a:extLst>
          </p:cNvPr>
          <p:cNvSpPr>
            <a:spLocks noGrp="1"/>
          </p:cNvSpPr>
          <p:nvPr>
            <p:ph idx="1"/>
          </p:nvPr>
        </p:nvSpPr>
        <p:spPr>
          <a:xfrm>
            <a:off x="457200" y="1700808"/>
            <a:ext cx="8229600" cy="4306292"/>
          </a:xfrm>
        </p:spPr>
        <p:txBody>
          <a:bodyPr/>
          <a:lstStyle/>
          <a:p>
            <a:pPr marL="624205" indent="-514350">
              <a:buFont typeface="+mj-lt"/>
              <a:buAutoNum type="arabicPeriod"/>
            </a:pPr>
            <a:r>
              <a:rPr lang="zh-CN" altLang="en-US" dirty="0"/>
              <a:t>基于神经网络的知识表示</a:t>
            </a:r>
            <a:endParaRPr lang="en-US" altLang="zh-CN" dirty="0"/>
          </a:p>
          <a:p>
            <a:pPr marL="624205" indent="-514350">
              <a:buFont typeface="+mj-lt"/>
              <a:buAutoNum type="arabicPeriod"/>
            </a:pPr>
            <a:endParaRPr lang="en-US" altLang="zh-CN" dirty="0"/>
          </a:p>
          <a:p>
            <a:pPr marL="109855" indent="0">
              <a:buNone/>
            </a:pPr>
            <a:r>
              <a:rPr lang="zh-CN" altLang="en-US" dirty="0"/>
              <a:t>  神经网络方法，是隐式的知识表示方法</a:t>
            </a:r>
            <a:endParaRPr lang="en-US" altLang="zh-CN" dirty="0"/>
          </a:p>
          <a:p>
            <a:pPr marL="109855" indent="0">
              <a:buNone/>
            </a:pPr>
            <a:r>
              <a:rPr lang="zh-CN" altLang="en-US" dirty="0"/>
              <a:t> 用邻接矩阵表示异或逻辑的神经网络表示</a:t>
            </a:r>
            <a:endParaRPr lang="en-US" altLang="zh-CN" dirty="0"/>
          </a:p>
          <a:p>
            <a:pPr marL="109855" indent="0">
              <a:buNone/>
            </a:pPr>
            <a:endParaRPr lang="en-US" altLang="zh-CN" dirty="0"/>
          </a:p>
          <a:p>
            <a:pPr marL="624205" indent="-514350">
              <a:buFont typeface="+mj-lt"/>
              <a:buAutoNum type="arabicPeriod" startAt="2"/>
            </a:pPr>
            <a:r>
              <a:rPr lang="zh-CN" altLang="en-US" dirty="0"/>
              <a:t>基于神经网络的推理</a:t>
            </a:r>
          </a:p>
        </p:txBody>
      </p:sp>
      <p:sp>
        <p:nvSpPr>
          <p:cNvPr id="3" name="标题 2">
            <a:extLst>
              <a:ext uri="{FF2B5EF4-FFF2-40B4-BE49-F238E27FC236}">
                <a16:creationId xmlns:a16="http://schemas.microsoft.com/office/drawing/2014/main" id="{92C4E139-60B0-4515-A5C1-5D49584B7806}"/>
              </a:ext>
            </a:extLst>
          </p:cNvPr>
          <p:cNvSpPr>
            <a:spLocks noGrp="1"/>
          </p:cNvSpPr>
          <p:nvPr>
            <p:ph type="title"/>
          </p:nvPr>
        </p:nvSpPr>
        <p:spPr/>
        <p:txBody>
          <a:bodyPr>
            <a:normAutofit fontScale="90000"/>
          </a:bodyPr>
          <a:lstStyle/>
          <a:p>
            <a:r>
              <a:rPr lang="en-US" altLang="zh-CN" dirty="0"/>
              <a:t>5.2.4</a:t>
            </a:r>
            <a:r>
              <a:rPr lang="zh-CN" altLang="en-US" dirty="0"/>
              <a:t>基于神经网络的知识表示与推理</a:t>
            </a:r>
          </a:p>
        </p:txBody>
      </p:sp>
    </p:spTree>
    <p:extLst>
      <p:ext uri="{BB962C8B-B14F-4D97-AF65-F5344CB8AC3E}">
        <p14:creationId xmlns:p14="http://schemas.microsoft.com/office/powerpoint/2010/main" val="1134929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28420"/>
            <a:ext cx="8229600" cy="4830445"/>
          </a:xfrm>
        </p:spPr>
        <p:txBody>
          <a:bodyPr/>
          <a:lstStyle/>
          <a:p>
            <a:r>
              <a:rPr lang="zh-CN" altLang="en-US"/>
              <a:t>神经网络的训练次数，也称</a:t>
            </a:r>
            <a:r>
              <a:rPr lang="zh-CN" altLang="en-US">
                <a:sym typeface="+mn-ea"/>
              </a:rPr>
              <a:t>神经网络的学习时间。</a:t>
            </a:r>
          </a:p>
          <a:p>
            <a:endParaRPr lang="zh-CN" altLang="en-US">
              <a:sym typeface="+mn-ea"/>
            </a:endParaRPr>
          </a:p>
          <a:p>
            <a:r>
              <a:rPr lang="zh-CN" altLang="en-US"/>
              <a:t>随着训练次数的增加，网络对训练样本的误差逐渐减小，并很容易达到中止训练的最小误差的要求，从而停止训练；这样往往出现：网络对训练样本以外的测试样本的误差反而增大。</a:t>
            </a:r>
          </a:p>
          <a:p>
            <a:r>
              <a:rPr lang="zh-CN" altLang="en-US"/>
              <a:t>网络训练，不是使训练误差越小越好，而是要从实际出发，提高对训练样本以外数据的映射能力，即</a:t>
            </a:r>
            <a:r>
              <a:rPr lang="zh-CN" altLang="en-US" b="1">
                <a:solidFill>
                  <a:srgbClr val="FF0000"/>
                </a:solidFill>
              </a:rPr>
              <a:t>泛化性能</a:t>
            </a:r>
            <a:r>
              <a:rPr lang="zh-CN" altLang="en-US"/>
              <a:t>。</a:t>
            </a:r>
          </a:p>
          <a:p>
            <a:r>
              <a:rPr lang="zh-CN" altLang="en-US"/>
              <a:t>神经网络的</a:t>
            </a:r>
            <a:r>
              <a:rPr lang="zh-CN" altLang="en-US">
                <a:sym typeface="+mn-ea"/>
              </a:rPr>
              <a:t>泛化性能</a:t>
            </a:r>
            <a:r>
              <a:rPr lang="zh-CN" altLang="en-US">
                <a:solidFill>
                  <a:schemeClr val="tx1"/>
                </a:solidFill>
                <a:sym typeface="+mn-ea"/>
              </a:rPr>
              <a:t>还体现在网络对噪声应具有一定的抗干扰能力上。</a:t>
            </a:r>
            <a:endParaRPr lang="zh-CN" altLang="en-US">
              <a:solidFill>
                <a:schemeClr val="tx1"/>
              </a:solidFill>
            </a:endParaRPr>
          </a:p>
          <a:p>
            <a:endParaRPr lang="zh-CN" altLang="en-US">
              <a:sym typeface="+mn-ea"/>
            </a:endParaRPr>
          </a:p>
          <a:p>
            <a:endParaRPr lang="zh-CN" altLang="en-US"/>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医疗诊断系统的神经网络模型</a:t>
            </a:r>
          </a:p>
        </p:txBody>
      </p:sp>
      <p:pic>
        <p:nvPicPr>
          <p:cNvPr id="4" name="内容占位符 3"/>
          <p:cNvPicPr>
            <a:picLocks noGrp="1" noChangeAspect="1"/>
          </p:cNvPicPr>
          <p:nvPr>
            <p:ph idx="1"/>
          </p:nvPr>
        </p:nvPicPr>
        <p:blipFill>
          <a:blip r:embed="rId3"/>
          <a:stretch>
            <a:fillRect/>
          </a:stretch>
        </p:blipFill>
        <p:spPr>
          <a:xfrm>
            <a:off x="2147570" y="1417955"/>
            <a:ext cx="6434455" cy="50158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人工神经网络如何在模拟人脑的智能行为，可以从</a:t>
            </a:r>
            <a:r>
              <a:rPr lang="zh-CN" altLang="en-US" dirty="0">
                <a:sym typeface="+mn-ea"/>
              </a:rPr>
              <a:t>以下</a:t>
            </a:r>
            <a:r>
              <a:rPr lang="en-US" altLang="zh-CN" dirty="0">
                <a:sym typeface="+mn-ea"/>
              </a:rPr>
              <a:t>4</a:t>
            </a:r>
            <a:r>
              <a:rPr lang="zh-CN" altLang="en-US" dirty="0">
                <a:sym typeface="+mn-ea"/>
              </a:rPr>
              <a:t>个方面作出阐述：</a:t>
            </a:r>
          </a:p>
          <a:p>
            <a:pPr lvl="1"/>
            <a:r>
              <a:rPr lang="zh-CN" altLang="en-US" dirty="0">
                <a:sym typeface="+mn-ea"/>
              </a:rPr>
              <a:t>物理结构、计算模拟、分布存储、训练与学习</a:t>
            </a:r>
          </a:p>
          <a:p>
            <a:endParaRPr lang="zh-CN" altLang="en-US" dirty="0">
              <a:sym typeface="+mn-ea"/>
            </a:endParaRPr>
          </a:p>
          <a:p>
            <a:r>
              <a:rPr lang="zh-CN" altLang="en-US" dirty="0">
                <a:sym typeface="+mn-ea"/>
              </a:rPr>
              <a:t>人工神经网络与传统的人工智能在认知模型上的区别。可以从以下</a:t>
            </a:r>
            <a:r>
              <a:rPr lang="en-US" altLang="zh-CN" dirty="0">
                <a:sym typeface="+mn-ea"/>
              </a:rPr>
              <a:t>3</a:t>
            </a:r>
            <a:r>
              <a:rPr lang="zh-CN" altLang="en-US" dirty="0">
                <a:sym typeface="+mn-ea"/>
              </a:rPr>
              <a:t>个方面进行比较：</a:t>
            </a:r>
          </a:p>
          <a:p>
            <a:pPr lvl="1"/>
            <a:r>
              <a:rPr lang="zh-CN" altLang="en-US" dirty="0">
                <a:sym typeface="+mn-ea"/>
              </a:rPr>
              <a:t>解释级别、处理方式、表示结构</a:t>
            </a:r>
            <a:endParaRPr lang="en-US" altLang="zh-CN" dirty="0">
              <a:sym typeface="+mn-ea"/>
            </a:endParaRPr>
          </a:p>
          <a:p>
            <a:pPr marL="0" lvl="1" indent="0">
              <a:buNone/>
            </a:pPr>
            <a:endParaRPr lang="en-US" altLang="zh-CN" dirty="0">
              <a:sym typeface="+mn-ea"/>
            </a:endParaRPr>
          </a:p>
          <a:p>
            <a:pPr marL="0" lvl="1" indent="0">
              <a:buNone/>
            </a:pPr>
            <a:r>
              <a:rPr lang="zh-CN" altLang="en-US" b="1" dirty="0">
                <a:sym typeface="+mn-ea"/>
              </a:rPr>
              <a:t>学习材料：</a:t>
            </a:r>
            <a:endParaRPr lang="en-US" altLang="zh-CN" b="1" dirty="0">
              <a:sym typeface="+mn-ea"/>
            </a:endParaRPr>
          </a:p>
          <a:p>
            <a:pPr marL="457200" lvl="1" indent="-457200">
              <a:buFont typeface="+mj-lt"/>
              <a:buAutoNum type="arabicPeriod"/>
            </a:pPr>
            <a:r>
              <a:rPr lang="en-US" altLang="zh-CN" b="1" dirty="0">
                <a:sym typeface="+mn-ea"/>
              </a:rPr>
              <a:t>https://speech.ee.ntu.edu.tw/~hylee/index.php</a:t>
            </a:r>
            <a:endParaRPr lang="zh-CN" altLang="en-US" b="1" dirty="0">
              <a:sym typeface="+mn-ea"/>
            </a:endParaRPr>
          </a:p>
          <a:p>
            <a:endParaRPr lang="zh-CN" altLang="en-US" dirty="0">
              <a:sym typeface="+mn-ea"/>
            </a:endParaRPr>
          </a:p>
          <a:p>
            <a:pPr marL="109855" indent="0">
              <a:buNone/>
            </a:pPr>
            <a:endParaRPr lang="zh-CN" altLang="en-US" dirty="0"/>
          </a:p>
        </p:txBody>
      </p:sp>
      <p:sp>
        <p:nvSpPr>
          <p:cNvPr id="3" name="标题 2"/>
          <p:cNvSpPr>
            <a:spLocks noGrp="1"/>
          </p:cNvSpPr>
          <p:nvPr>
            <p:ph type="title"/>
          </p:nvPr>
        </p:nvSpPr>
        <p:spPr/>
        <p:txBody>
          <a:bodyPr/>
          <a:lstStyle/>
          <a:p>
            <a:r>
              <a:rPr lang="zh-CN" altLang="en-US"/>
              <a:t>思考：</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3" name="灯片编号占位符 3"/>
          <p:cNvSpPr txBox="1">
            <a:spLocks noGrp="1"/>
          </p:cNvSpPr>
          <p:nvPr/>
        </p:nvSpPr>
        <p:spPr>
          <a:xfrm>
            <a:off x="5435600" y="6524625"/>
            <a:ext cx="3251200" cy="215900"/>
          </a:xfrm>
          <a:prstGeom prst="rect">
            <a:avLst/>
          </a:prstGeom>
          <a:noFill/>
          <a:ln w="9525">
            <a:noFill/>
          </a:ln>
        </p:spPr>
        <p:txBody>
          <a:bodyPr anchor="t"/>
          <a:lstStyle/>
          <a:p>
            <a:pPr algn="r"/>
            <a:fld id="{9A0DB2DC-4C9A-4742-B13C-FB6460FD3503}" type="slidenum">
              <a:rPr lang="en-US" altLang="zh-CN" sz="1400" b="1" dirty="0">
                <a:latin typeface="Arial" panose="020B0604020202020204" pitchFamily="34" charset="0"/>
                <a:ea typeface="宋体" panose="02010600030101010101" pitchFamily="2" charset="-122"/>
              </a:rPr>
              <a:t>6</a:t>
            </a:fld>
            <a:endParaRPr lang="en-US" altLang="zh-CN" sz="1400" b="1" dirty="0">
              <a:latin typeface="Arial" panose="020B0604020202020204" pitchFamily="34" charset="0"/>
              <a:ea typeface="宋体" panose="02010600030101010101" pitchFamily="2" charset="-122"/>
            </a:endParaRPr>
          </a:p>
        </p:txBody>
      </p:sp>
      <p:sp>
        <p:nvSpPr>
          <p:cNvPr id="13315" name="Rectangle 3"/>
          <p:cNvSpPr>
            <a:spLocks noGrp="1"/>
          </p:cNvSpPr>
          <p:nvPr>
            <p:ph type="title" idx="4294967295"/>
          </p:nvPr>
        </p:nvSpPr>
        <p:spPr>
          <a:xfrm>
            <a:off x="1208088" y="115888"/>
            <a:ext cx="7467600" cy="914400"/>
          </a:xfrm>
        </p:spPr>
        <p:txBody>
          <a:bodyPr vert="horz" wrap="square" anchor="ctr"/>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3000" b="1" i="0" u="none" strike="noStrike" kern="1200" cap="none" spc="0" normalizeH="0" baseline="0" noProof="1">
                <a:solidFill>
                  <a:srgbClr val="800000"/>
                </a:solidFill>
                <a:effectLst>
                  <a:outerShdw blurRad="38100" dist="38100" dir="2700000">
                    <a:srgbClr val="C0C0C0"/>
                  </a:outerShdw>
                </a:effectLst>
                <a:latin typeface="+mj-lt"/>
                <a:ea typeface="+mj-ea"/>
                <a:cs typeface="+mj-cs"/>
              </a:rPr>
              <a:t> ABC</a:t>
            </a:r>
            <a:r>
              <a:rPr kumimoji="0" lang="zh-CN" altLang="en-US" sz="3000" b="1" i="0" u="none" strike="noStrike" kern="1200" cap="none" spc="0" normalizeH="0" baseline="0" noProof="1">
                <a:solidFill>
                  <a:srgbClr val="800000"/>
                </a:solidFill>
                <a:effectLst>
                  <a:outerShdw blurRad="38100" dist="38100" dir="2700000">
                    <a:srgbClr val="C0C0C0"/>
                  </a:outerShdw>
                </a:effectLst>
                <a:latin typeface="+mj-lt"/>
                <a:ea typeface="+mj-ea"/>
                <a:cs typeface="+mj-cs"/>
              </a:rPr>
              <a:t>的交互关系图（表</a:t>
            </a:r>
            <a:r>
              <a:rPr kumimoji="0" lang="en-US" altLang="zh-CN" sz="3000" b="1" i="0" u="none" strike="noStrike" kern="1200" cap="none" spc="0" normalizeH="0" baseline="0" noProof="1">
                <a:solidFill>
                  <a:srgbClr val="800000"/>
                </a:solidFill>
                <a:effectLst>
                  <a:outerShdw blurRad="38100" dist="38100" dir="2700000">
                    <a:srgbClr val="C0C0C0"/>
                  </a:outerShdw>
                </a:effectLst>
                <a:latin typeface="+mj-lt"/>
                <a:ea typeface="+mj-ea"/>
                <a:cs typeface="+mj-cs"/>
              </a:rPr>
              <a:t>5.1 P151</a:t>
            </a:r>
            <a:r>
              <a:rPr kumimoji="0" lang="zh-CN" altLang="en-US" sz="3000" b="1" i="0" u="none" strike="noStrike" kern="1200" cap="none" spc="0" normalizeH="0" baseline="0" noProof="1">
                <a:solidFill>
                  <a:srgbClr val="800000"/>
                </a:solidFill>
                <a:effectLst>
                  <a:outerShdw blurRad="38100" dist="38100" dir="2700000">
                    <a:srgbClr val="C0C0C0"/>
                  </a:outerShdw>
                </a:effectLst>
                <a:latin typeface="+mj-lt"/>
                <a:ea typeface="+mj-ea"/>
                <a:cs typeface="+mj-cs"/>
              </a:rPr>
              <a:t>）</a:t>
            </a:r>
          </a:p>
        </p:txBody>
      </p:sp>
      <p:grpSp>
        <p:nvGrpSpPr>
          <p:cNvPr id="2" name="组合 13316"/>
          <p:cNvGrpSpPr/>
          <p:nvPr/>
        </p:nvGrpSpPr>
        <p:grpSpPr>
          <a:xfrm>
            <a:off x="494030" y="935355"/>
            <a:ext cx="8348980" cy="4495800"/>
            <a:chOff x="0" y="0"/>
            <a:chExt cx="5259" cy="2832"/>
          </a:xfrm>
        </p:grpSpPr>
        <p:sp>
          <p:nvSpPr>
            <p:cNvPr id="13317" name="Rectangle 44"/>
            <p:cNvSpPr/>
            <p:nvPr/>
          </p:nvSpPr>
          <p:spPr>
            <a:xfrm>
              <a:off x="0" y="0"/>
              <a:ext cx="5259" cy="2805"/>
            </a:xfrm>
            <a:prstGeom prst="rect">
              <a:avLst/>
            </a:prstGeom>
            <a:gradFill rotWithShape="1">
              <a:gsLst>
                <a:gs pos="0">
                  <a:srgbClr val="FFFF66"/>
                </a:gs>
                <a:gs pos="100000">
                  <a:srgbClr val="FFFFFF"/>
                </a:gs>
              </a:gsLst>
              <a:lin ang="18900000" scaled="1"/>
              <a:tileRect/>
            </a:gradFill>
            <a:ln w="38100" cap="flat" cmpd="sng">
              <a:solidFill>
                <a:schemeClr val="tx1"/>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13318" name="Line 45"/>
            <p:cNvSpPr/>
            <p:nvPr/>
          </p:nvSpPr>
          <p:spPr>
            <a:xfrm flipH="1">
              <a:off x="363" y="0"/>
              <a:ext cx="1" cy="2805"/>
            </a:xfrm>
            <a:prstGeom prst="line">
              <a:avLst/>
            </a:prstGeom>
            <a:ln w="38100" cap="flat" cmpd="sng">
              <a:solidFill>
                <a:schemeClr val="tx1"/>
              </a:solidFill>
              <a:prstDash val="solid"/>
              <a:round/>
              <a:headEnd type="none" w="med" len="med"/>
              <a:tailEnd type="none" w="med" len="med"/>
            </a:ln>
          </p:spPr>
        </p:sp>
        <p:sp>
          <p:nvSpPr>
            <p:cNvPr id="13319" name="Line 46"/>
            <p:cNvSpPr/>
            <p:nvPr/>
          </p:nvSpPr>
          <p:spPr>
            <a:xfrm>
              <a:off x="0" y="447"/>
              <a:ext cx="5259" cy="0"/>
            </a:xfrm>
            <a:prstGeom prst="line">
              <a:avLst/>
            </a:prstGeom>
            <a:ln w="38100" cap="flat" cmpd="sng">
              <a:solidFill>
                <a:schemeClr val="tx1"/>
              </a:solidFill>
              <a:prstDash val="solid"/>
              <a:round/>
              <a:headEnd type="none" w="med" len="med"/>
              <a:tailEnd type="none" w="med" len="med"/>
            </a:ln>
          </p:spPr>
        </p:sp>
        <p:sp>
          <p:nvSpPr>
            <p:cNvPr id="13320" name="Line 47"/>
            <p:cNvSpPr/>
            <p:nvPr/>
          </p:nvSpPr>
          <p:spPr>
            <a:xfrm>
              <a:off x="1527" y="0"/>
              <a:ext cx="708" cy="2805"/>
            </a:xfrm>
            <a:prstGeom prst="line">
              <a:avLst/>
            </a:prstGeom>
            <a:ln w="38100" cap="flat" cmpd="sng">
              <a:solidFill>
                <a:schemeClr val="tx1"/>
              </a:solidFill>
              <a:prstDash val="solid"/>
              <a:round/>
              <a:headEnd type="none" w="med" len="med"/>
              <a:tailEnd type="none" w="med" len="med"/>
            </a:ln>
          </p:spPr>
        </p:sp>
        <p:sp>
          <p:nvSpPr>
            <p:cNvPr id="13321" name="Line 48"/>
            <p:cNvSpPr/>
            <p:nvPr/>
          </p:nvSpPr>
          <p:spPr>
            <a:xfrm flipH="1">
              <a:off x="3579" y="0"/>
              <a:ext cx="614" cy="2805"/>
            </a:xfrm>
            <a:prstGeom prst="line">
              <a:avLst/>
            </a:prstGeom>
            <a:ln w="38100" cap="flat" cmpd="sng">
              <a:solidFill>
                <a:schemeClr val="tx1"/>
              </a:solidFill>
              <a:prstDash val="solid"/>
              <a:round/>
              <a:headEnd type="none" w="med" len="med"/>
              <a:tailEnd type="none" w="med" len="med"/>
            </a:ln>
          </p:spPr>
        </p:sp>
        <p:sp>
          <p:nvSpPr>
            <p:cNvPr id="13322" name="Text Box 49"/>
            <p:cNvSpPr txBox="1"/>
            <p:nvPr/>
          </p:nvSpPr>
          <p:spPr>
            <a:xfrm>
              <a:off x="485" y="0"/>
              <a:ext cx="606" cy="447"/>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Input</a:t>
              </a:r>
            </a:p>
          </p:txBody>
        </p:sp>
        <p:sp>
          <p:nvSpPr>
            <p:cNvPr id="13323" name="Text Box 50"/>
            <p:cNvSpPr txBox="1"/>
            <p:nvPr/>
          </p:nvSpPr>
          <p:spPr>
            <a:xfrm>
              <a:off x="364" y="597"/>
              <a:ext cx="1439" cy="745"/>
            </a:xfrm>
            <a:prstGeom prst="rect">
              <a:avLst/>
            </a:prstGeom>
            <a:noFill/>
            <a:ln w="9525">
              <a:noFill/>
            </a:ln>
          </p:spPr>
          <p:txBody>
            <a:bodyPr anchor="t"/>
            <a:lstStyle/>
            <a:p>
              <a:pPr algn="just" eaLnBrk="0" hangingPunct="0"/>
              <a:r>
                <a:rPr lang="en-US" altLang="zh-CN" dirty="0">
                  <a:latin typeface="Times New Roman" panose="02020603050405020304" pitchFamily="18" charset="0"/>
                  <a:ea typeface="华文新魏" panose="02010800040101010101" pitchFamily="2" charset="-122"/>
                </a:rPr>
                <a:t>Human Knowledge</a:t>
              </a:r>
            </a:p>
            <a:p>
              <a:pPr algn="just" eaLnBrk="0" hangingPunct="0"/>
              <a:r>
                <a:rPr lang="en-US" altLang="zh-CN" dirty="0">
                  <a:latin typeface="Times New Roman" panose="02020603050405020304" pitchFamily="18" charset="0"/>
                  <a:ea typeface="华文新魏" panose="02010800040101010101" pitchFamily="2" charset="-122"/>
                </a:rPr>
                <a:t>(</a:t>
              </a:r>
              <a:r>
                <a:rPr lang="zh-CN" altLang="en-US" dirty="0">
                  <a:latin typeface="Times New Roman" panose="02020603050405020304" pitchFamily="18" charset="0"/>
                  <a:ea typeface="华文新魏" panose="02010800040101010101" pitchFamily="2" charset="-122"/>
                </a:rPr>
                <a:t>＋</a:t>
              </a:r>
              <a:r>
                <a:rPr lang="en-US" altLang="zh-CN" dirty="0">
                  <a:latin typeface="Times New Roman" panose="02020603050405020304" pitchFamily="18" charset="0"/>
                  <a:ea typeface="华文新魏" panose="02010800040101010101" pitchFamily="2" charset="-122"/>
                </a:rPr>
                <a:t>)Sensory Data </a:t>
              </a:r>
              <a:endParaRPr lang="zh-CN" altLang="en-US" dirty="0">
                <a:latin typeface="Times New Roman" panose="02020603050405020304" pitchFamily="18" charset="0"/>
                <a:ea typeface="华文新魏" panose="02010800040101010101" pitchFamily="2" charset="-122"/>
              </a:endParaRPr>
            </a:p>
          </p:txBody>
        </p:sp>
        <p:sp>
          <p:nvSpPr>
            <p:cNvPr id="13324" name="Text Box 51"/>
            <p:cNvSpPr txBox="1"/>
            <p:nvPr/>
          </p:nvSpPr>
          <p:spPr>
            <a:xfrm>
              <a:off x="411" y="1365"/>
              <a:ext cx="1374" cy="745"/>
            </a:xfrm>
            <a:prstGeom prst="rect">
              <a:avLst/>
            </a:prstGeom>
            <a:noFill/>
            <a:ln w="9525">
              <a:noFill/>
            </a:ln>
          </p:spPr>
          <p:txBody>
            <a:bodyPr anchor="t"/>
            <a:lstStyle/>
            <a:p>
              <a:pPr algn="just" eaLnBrk="0" hangingPunct="0"/>
              <a:r>
                <a:rPr lang="en-US" altLang="zh-CN" dirty="0">
                  <a:latin typeface="Times New Roman" panose="02020603050405020304" pitchFamily="18" charset="0"/>
                  <a:ea typeface="宋体" panose="02010600030101010101" pitchFamily="2" charset="-122"/>
                </a:rPr>
                <a:t>Knowledge tidbits</a:t>
              </a:r>
              <a:endParaRPr lang="zh-CN" altLang="en-US" sz="2000" dirty="0">
                <a:latin typeface="Times New Roman" panose="02020603050405020304" pitchFamily="18" charset="0"/>
                <a:ea typeface="华文新魏" panose="02010800040101010101" pitchFamily="2" charset="-122"/>
              </a:endParaRPr>
            </a:p>
            <a:p>
              <a:pPr algn="just" eaLnBrk="0" hangingPunct="0"/>
              <a:r>
                <a:rPr lang="en-US" altLang="zh-CN" sz="2000" dirty="0">
                  <a:latin typeface="Times New Roman" panose="02020603050405020304" pitchFamily="18" charset="0"/>
                  <a:ea typeface="华文新魏" panose="02010800040101010101" pitchFamily="2" charset="-122"/>
                </a:rPr>
                <a:t>(</a:t>
              </a:r>
              <a:r>
                <a:rPr lang="zh-CN" altLang="en-US" sz="2000" dirty="0">
                  <a:latin typeface="Times New Roman" panose="02020603050405020304" pitchFamily="18" charset="0"/>
                  <a:ea typeface="华文新魏" panose="02010800040101010101" pitchFamily="2" charset="-122"/>
                </a:rPr>
                <a:t>＋</a:t>
              </a:r>
              <a:r>
                <a:rPr lang="en-US" altLang="zh-CN" sz="2000" dirty="0">
                  <a:latin typeface="Times New Roman" panose="02020603050405020304" pitchFamily="18" charset="0"/>
                  <a:ea typeface="华文新魏" panose="02010800040101010101" pitchFamily="2" charset="-122"/>
                </a:rPr>
                <a:t>) </a:t>
              </a:r>
              <a:r>
                <a:rPr lang="en-US" altLang="zh-CN" dirty="0">
                  <a:latin typeface="Times New Roman" panose="02020603050405020304" pitchFamily="18" charset="0"/>
                  <a:ea typeface="宋体" panose="02010600030101010101" pitchFamily="2" charset="-122"/>
                </a:rPr>
                <a:t>Sensory Data</a:t>
              </a:r>
              <a:r>
                <a:rPr lang="en-US" altLang="zh-CN" b="1" dirty="0">
                  <a:latin typeface="Times New Roman" panose="02020603050405020304" pitchFamily="18" charset="0"/>
                  <a:ea typeface="宋体" panose="02010600030101010101" pitchFamily="2" charset="-122"/>
                </a:rPr>
                <a:t> </a:t>
              </a:r>
              <a:endParaRPr lang="zh-CN" altLang="en-US" b="1" dirty="0">
                <a:latin typeface="Times New Roman" panose="02020603050405020304" pitchFamily="18" charset="0"/>
                <a:ea typeface="宋体" panose="02010600030101010101" pitchFamily="2" charset="-122"/>
              </a:endParaRPr>
            </a:p>
          </p:txBody>
        </p:sp>
        <p:sp>
          <p:nvSpPr>
            <p:cNvPr id="13325" name="Text Box 52"/>
            <p:cNvSpPr txBox="1"/>
            <p:nvPr/>
          </p:nvSpPr>
          <p:spPr>
            <a:xfrm>
              <a:off x="411" y="2087"/>
              <a:ext cx="1367" cy="745"/>
            </a:xfrm>
            <a:prstGeom prst="rect">
              <a:avLst/>
            </a:prstGeom>
            <a:noFill/>
            <a:ln w="9525">
              <a:noFill/>
            </a:ln>
          </p:spPr>
          <p:txBody>
            <a:bodyPr anchor="t"/>
            <a:lstStyle/>
            <a:p>
              <a:pPr algn="just" eaLnBrk="0" hangingPunct="0"/>
              <a:r>
                <a:rPr lang="en-US" altLang="zh-CN" dirty="0">
                  <a:latin typeface="Times New Roman" panose="02020603050405020304" pitchFamily="18" charset="0"/>
                  <a:ea typeface="华文新魏" panose="02010800040101010101" pitchFamily="2" charset="-122"/>
                </a:rPr>
                <a:t>Computational</a:t>
              </a:r>
            </a:p>
            <a:p>
              <a:pPr algn="just" eaLnBrk="0" hangingPunct="0"/>
              <a:r>
                <a:rPr lang="en-US" altLang="zh-CN" dirty="0">
                  <a:latin typeface="Times New Roman" panose="02020603050405020304" pitchFamily="18" charset="0"/>
                  <a:ea typeface="华文新魏" panose="02010800040101010101" pitchFamily="2" charset="-122"/>
                </a:rPr>
                <a:t>(</a:t>
              </a:r>
              <a:r>
                <a:rPr lang="zh-CN" altLang="en-US" dirty="0">
                  <a:latin typeface="Times New Roman" panose="02020603050405020304" pitchFamily="18" charset="0"/>
                  <a:ea typeface="华文新魏" panose="02010800040101010101" pitchFamily="2" charset="-122"/>
                </a:rPr>
                <a:t>＋</a:t>
              </a:r>
              <a:r>
                <a:rPr lang="en-US" altLang="zh-CN" dirty="0">
                  <a:latin typeface="Times New Roman" panose="02020603050405020304" pitchFamily="18" charset="0"/>
                  <a:ea typeface="华文新魏" panose="02010800040101010101" pitchFamily="2" charset="-122"/>
                </a:rPr>
                <a:t>) </a:t>
              </a:r>
              <a:r>
                <a:rPr lang="en-US" altLang="zh-CN" dirty="0">
                  <a:latin typeface="Times New Roman" panose="02020603050405020304" pitchFamily="18" charset="0"/>
                  <a:ea typeface="宋体" panose="02010600030101010101" pitchFamily="2" charset="-122"/>
                </a:rPr>
                <a:t>Sensory Data</a:t>
              </a:r>
              <a:r>
                <a:rPr lang="en-US" altLang="zh-CN" b="1" dirty="0">
                  <a:latin typeface="Times New Roman" panose="02020603050405020304" pitchFamily="18" charset="0"/>
                  <a:ea typeface="宋体" panose="02010600030101010101" pitchFamily="2" charset="-122"/>
                </a:rPr>
                <a:t> </a:t>
              </a:r>
              <a:endParaRPr lang="zh-CN" altLang="en-US" b="1" dirty="0">
                <a:latin typeface="Times New Roman" panose="02020603050405020304" pitchFamily="18" charset="0"/>
                <a:ea typeface="宋体" panose="02010600030101010101" pitchFamily="2" charset="-122"/>
              </a:endParaRPr>
            </a:p>
          </p:txBody>
        </p:sp>
        <p:sp>
          <p:nvSpPr>
            <p:cNvPr id="13326" name="Text Box 53"/>
            <p:cNvSpPr txBox="1"/>
            <p:nvPr/>
          </p:nvSpPr>
          <p:spPr>
            <a:xfrm>
              <a:off x="3830" y="2235"/>
              <a:ext cx="1141" cy="448"/>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C</a:t>
              </a:r>
              <a:r>
                <a:rPr lang="zh-CN" altLang="en-US" sz="2000" dirty="0">
                  <a:latin typeface="Times New Roman" panose="02020603050405020304" pitchFamily="18" charset="0"/>
                  <a:ea typeface="华文新魏" panose="02010800040101010101" pitchFamily="2" charset="-122"/>
                </a:rPr>
                <a:t>－</a:t>
              </a:r>
              <a:r>
                <a:rPr lang="en-US" altLang="zh-CN" sz="2000" dirty="0">
                  <a:latin typeface="Times New Roman" panose="02020603050405020304" pitchFamily="18" charset="0"/>
                  <a:ea typeface="华文新魏" panose="02010800040101010101" pitchFamily="2" charset="-122"/>
                </a:rPr>
                <a:t>Numeric</a:t>
              </a:r>
            </a:p>
          </p:txBody>
        </p:sp>
        <p:sp>
          <p:nvSpPr>
            <p:cNvPr id="13327" name="Text Box 54"/>
            <p:cNvSpPr txBox="1"/>
            <p:nvPr/>
          </p:nvSpPr>
          <p:spPr>
            <a:xfrm>
              <a:off x="4022" y="1490"/>
              <a:ext cx="1045" cy="447"/>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A</a:t>
              </a:r>
              <a:r>
                <a:rPr lang="zh-CN" altLang="en-US" sz="2000" dirty="0">
                  <a:latin typeface="Times New Roman" panose="02020603050405020304" pitchFamily="18" charset="0"/>
                  <a:ea typeface="华文新魏" panose="02010800040101010101" pitchFamily="2" charset="-122"/>
                </a:rPr>
                <a:t>－</a:t>
              </a:r>
              <a:r>
                <a:rPr lang="en-US" altLang="zh-CN" sz="2000" dirty="0">
                  <a:latin typeface="Times New Roman" panose="02020603050405020304" pitchFamily="18" charset="0"/>
                  <a:ea typeface="华文新魏" panose="02010800040101010101" pitchFamily="2" charset="-122"/>
                </a:rPr>
                <a:t>Symbolic</a:t>
              </a:r>
            </a:p>
          </p:txBody>
        </p:sp>
        <p:sp>
          <p:nvSpPr>
            <p:cNvPr id="13328" name="Text Box 55"/>
            <p:cNvSpPr txBox="1"/>
            <p:nvPr/>
          </p:nvSpPr>
          <p:spPr>
            <a:xfrm>
              <a:off x="4193" y="597"/>
              <a:ext cx="970" cy="446"/>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B</a:t>
              </a:r>
              <a:r>
                <a:rPr lang="zh-CN" altLang="en-US" sz="2000" dirty="0">
                  <a:latin typeface="Times New Roman" panose="02020603050405020304" pitchFamily="18" charset="0"/>
                  <a:ea typeface="华文新魏" panose="02010800040101010101" pitchFamily="2" charset="-122"/>
                </a:rPr>
                <a:t>－</a:t>
              </a:r>
              <a:r>
                <a:rPr lang="en-US" altLang="zh-CN" sz="2000" dirty="0">
                  <a:latin typeface="Times New Roman" panose="02020603050405020304" pitchFamily="18" charset="0"/>
                  <a:ea typeface="华文新魏" panose="02010800040101010101" pitchFamily="2" charset="-122"/>
                </a:rPr>
                <a:t>Organic</a:t>
              </a:r>
            </a:p>
          </p:txBody>
        </p:sp>
        <p:sp>
          <p:nvSpPr>
            <p:cNvPr id="13329" name="Text Box 56"/>
            <p:cNvSpPr txBox="1"/>
            <p:nvPr/>
          </p:nvSpPr>
          <p:spPr>
            <a:xfrm>
              <a:off x="4315" y="0"/>
              <a:ext cx="683" cy="447"/>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Output</a:t>
              </a:r>
            </a:p>
          </p:txBody>
        </p:sp>
        <p:sp>
          <p:nvSpPr>
            <p:cNvPr id="13330" name="Text Box 57"/>
            <p:cNvSpPr txBox="1"/>
            <p:nvPr/>
          </p:nvSpPr>
          <p:spPr>
            <a:xfrm>
              <a:off x="1830" y="0"/>
              <a:ext cx="909" cy="447"/>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Complexity</a:t>
              </a:r>
            </a:p>
          </p:txBody>
        </p:sp>
        <p:sp>
          <p:nvSpPr>
            <p:cNvPr id="13331" name="Line 58"/>
            <p:cNvSpPr/>
            <p:nvPr/>
          </p:nvSpPr>
          <p:spPr>
            <a:xfrm>
              <a:off x="2838" y="117"/>
              <a:ext cx="1091" cy="0"/>
            </a:xfrm>
            <a:prstGeom prst="line">
              <a:avLst/>
            </a:prstGeom>
            <a:ln w="38100" cap="flat" cmpd="sng">
              <a:solidFill>
                <a:schemeClr val="tx1"/>
              </a:solidFill>
              <a:prstDash val="solid"/>
              <a:round/>
              <a:headEnd type="none" w="med" len="med"/>
              <a:tailEnd type="triangle" w="lg" len="lg"/>
            </a:ln>
          </p:spPr>
        </p:sp>
        <p:sp>
          <p:nvSpPr>
            <p:cNvPr id="13332" name="Text Box 59"/>
            <p:cNvSpPr txBox="1"/>
            <p:nvPr/>
          </p:nvSpPr>
          <p:spPr>
            <a:xfrm rot="10800000">
              <a:off x="27" y="1557"/>
              <a:ext cx="364" cy="894"/>
            </a:xfrm>
            <a:prstGeom prst="rect">
              <a:avLst/>
            </a:prstGeom>
            <a:noFill/>
            <a:ln w="9525">
              <a:noFill/>
            </a:ln>
          </p:spPr>
          <p:txBody>
            <a:bodyPr vert="eaVert" anchor="t"/>
            <a:lstStyle/>
            <a:p>
              <a:pPr algn="just" eaLnBrk="0" hangingPunct="0"/>
              <a:r>
                <a:rPr lang="en-US" altLang="zh-CN" dirty="0">
                  <a:latin typeface="Arial" panose="020B0604020202020204" pitchFamily="34" charset="0"/>
                  <a:ea typeface="宋体" panose="02010600030101010101" pitchFamily="2" charset="-122"/>
                </a:rPr>
                <a:t>Complexity</a:t>
              </a:r>
              <a:endParaRPr lang="zh-CN" altLang="en-US" dirty="0">
                <a:latin typeface="Arial" panose="020B0604020202020204" pitchFamily="34" charset="0"/>
                <a:ea typeface="宋体" panose="02010600030101010101" pitchFamily="2" charset="-122"/>
              </a:endParaRPr>
            </a:p>
          </p:txBody>
        </p:sp>
        <p:sp>
          <p:nvSpPr>
            <p:cNvPr id="13333" name="Line 60"/>
            <p:cNvSpPr/>
            <p:nvPr/>
          </p:nvSpPr>
          <p:spPr>
            <a:xfrm flipV="1">
              <a:off x="162" y="597"/>
              <a:ext cx="0" cy="893"/>
            </a:xfrm>
            <a:prstGeom prst="line">
              <a:avLst/>
            </a:prstGeom>
            <a:ln w="38100" cap="flat" cmpd="sng">
              <a:solidFill>
                <a:schemeClr val="tx1"/>
              </a:solidFill>
              <a:prstDash val="solid"/>
              <a:round/>
              <a:headEnd type="none" w="med" len="med"/>
              <a:tailEnd type="triangle" w="lg" len="lg"/>
            </a:ln>
          </p:spPr>
        </p:sp>
        <p:sp>
          <p:nvSpPr>
            <p:cNvPr id="13334" name="Text Box 61"/>
            <p:cNvSpPr txBox="1"/>
            <p:nvPr/>
          </p:nvSpPr>
          <p:spPr>
            <a:xfrm>
              <a:off x="1830" y="597"/>
              <a:ext cx="606" cy="446"/>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BNN</a:t>
              </a:r>
            </a:p>
          </p:txBody>
        </p:sp>
        <p:sp>
          <p:nvSpPr>
            <p:cNvPr id="13335" name="Text Box 62"/>
            <p:cNvSpPr txBox="1"/>
            <p:nvPr/>
          </p:nvSpPr>
          <p:spPr>
            <a:xfrm>
              <a:off x="2678" y="597"/>
              <a:ext cx="546" cy="446"/>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BPR</a:t>
              </a:r>
            </a:p>
          </p:txBody>
        </p:sp>
        <p:sp>
          <p:nvSpPr>
            <p:cNvPr id="13336" name="Text Box 63"/>
            <p:cNvSpPr txBox="1"/>
            <p:nvPr/>
          </p:nvSpPr>
          <p:spPr>
            <a:xfrm>
              <a:off x="3537" y="597"/>
              <a:ext cx="535" cy="446"/>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BI</a:t>
              </a:r>
            </a:p>
          </p:txBody>
        </p:sp>
        <p:sp>
          <p:nvSpPr>
            <p:cNvPr id="13337" name="Text Box 64"/>
            <p:cNvSpPr txBox="1"/>
            <p:nvPr/>
          </p:nvSpPr>
          <p:spPr>
            <a:xfrm>
              <a:off x="2012" y="1490"/>
              <a:ext cx="606" cy="447"/>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ANN</a:t>
              </a:r>
            </a:p>
          </p:txBody>
        </p:sp>
        <p:sp>
          <p:nvSpPr>
            <p:cNvPr id="13338" name="Text Box 65"/>
            <p:cNvSpPr txBox="1"/>
            <p:nvPr/>
          </p:nvSpPr>
          <p:spPr>
            <a:xfrm>
              <a:off x="2715" y="1488"/>
              <a:ext cx="528" cy="286"/>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APR</a:t>
              </a:r>
            </a:p>
          </p:txBody>
        </p:sp>
        <p:sp>
          <p:nvSpPr>
            <p:cNvPr id="13339" name="Text Box 66"/>
            <p:cNvSpPr txBox="1"/>
            <p:nvPr/>
          </p:nvSpPr>
          <p:spPr>
            <a:xfrm>
              <a:off x="3435" y="1488"/>
              <a:ext cx="330" cy="286"/>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AI</a:t>
              </a:r>
            </a:p>
          </p:txBody>
        </p:sp>
        <p:sp>
          <p:nvSpPr>
            <p:cNvPr id="13340" name="Text Box 67"/>
            <p:cNvSpPr txBox="1"/>
            <p:nvPr/>
          </p:nvSpPr>
          <p:spPr>
            <a:xfrm>
              <a:off x="2133" y="2235"/>
              <a:ext cx="606" cy="448"/>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CNN</a:t>
              </a:r>
            </a:p>
          </p:txBody>
        </p:sp>
        <p:sp>
          <p:nvSpPr>
            <p:cNvPr id="13341" name="Text Box 68"/>
            <p:cNvSpPr txBox="1"/>
            <p:nvPr/>
          </p:nvSpPr>
          <p:spPr>
            <a:xfrm>
              <a:off x="2699" y="2235"/>
              <a:ext cx="545" cy="448"/>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CPR</a:t>
              </a:r>
            </a:p>
          </p:txBody>
        </p:sp>
        <p:sp>
          <p:nvSpPr>
            <p:cNvPr id="13342" name="Text Box 69"/>
            <p:cNvSpPr txBox="1"/>
            <p:nvPr/>
          </p:nvSpPr>
          <p:spPr>
            <a:xfrm>
              <a:off x="3224" y="2235"/>
              <a:ext cx="485" cy="448"/>
            </a:xfrm>
            <a:prstGeom prst="rect">
              <a:avLst/>
            </a:prstGeom>
            <a:noFill/>
            <a:ln w="9525">
              <a:noFill/>
            </a:ln>
          </p:spPr>
          <p:txBody>
            <a:bodyPr anchor="t"/>
            <a:lstStyle/>
            <a:p>
              <a:pPr algn="just" eaLnBrk="0" hangingPunct="0"/>
              <a:r>
                <a:rPr lang="en-US" altLang="zh-CN" sz="2000" dirty="0">
                  <a:latin typeface="Times New Roman" panose="02020603050405020304" pitchFamily="18" charset="0"/>
                  <a:ea typeface="华文新魏" panose="02010800040101010101" pitchFamily="2" charset="-122"/>
                </a:rPr>
                <a:t>CI</a:t>
              </a:r>
            </a:p>
          </p:txBody>
        </p:sp>
        <p:sp>
          <p:nvSpPr>
            <p:cNvPr id="13343" name="Line 70"/>
            <p:cNvSpPr/>
            <p:nvPr/>
          </p:nvSpPr>
          <p:spPr>
            <a:xfrm>
              <a:off x="2547" y="2442"/>
              <a:ext cx="243" cy="0"/>
            </a:xfrm>
            <a:prstGeom prst="line">
              <a:avLst/>
            </a:prstGeom>
            <a:ln w="38100" cap="flat" cmpd="sng">
              <a:solidFill>
                <a:schemeClr val="tx1"/>
              </a:solidFill>
              <a:prstDash val="solid"/>
              <a:round/>
              <a:headEnd type="none" w="med" len="med"/>
              <a:tailEnd type="triangle" w="lg" len="lg"/>
            </a:ln>
          </p:spPr>
        </p:sp>
        <p:sp>
          <p:nvSpPr>
            <p:cNvPr id="13344" name="Line 71"/>
            <p:cNvSpPr/>
            <p:nvPr/>
          </p:nvSpPr>
          <p:spPr>
            <a:xfrm>
              <a:off x="3099" y="768"/>
              <a:ext cx="482" cy="0"/>
            </a:xfrm>
            <a:prstGeom prst="line">
              <a:avLst/>
            </a:prstGeom>
            <a:ln w="38100" cap="flat" cmpd="sng">
              <a:solidFill>
                <a:schemeClr val="tx1"/>
              </a:solidFill>
              <a:prstDash val="solid"/>
              <a:round/>
              <a:headEnd type="none" w="med" len="med"/>
              <a:tailEnd type="triangle" w="lg" len="lg"/>
            </a:ln>
          </p:spPr>
        </p:sp>
        <p:sp>
          <p:nvSpPr>
            <p:cNvPr id="13345" name="Line 72"/>
            <p:cNvSpPr/>
            <p:nvPr/>
          </p:nvSpPr>
          <p:spPr>
            <a:xfrm>
              <a:off x="2224" y="784"/>
              <a:ext cx="480" cy="0"/>
            </a:xfrm>
            <a:prstGeom prst="line">
              <a:avLst/>
            </a:prstGeom>
            <a:ln w="38100" cap="flat" cmpd="sng">
              <a:solidFill>
                <a:schemeClr val="tx1"/>
              </a:solidFill>
              <a:prstDash val="solid"/>
              <a:round/>
              <a:headEnd type="none" w="med" len="med"/>
              <a:tailEnd type="triangle" w="lg" len="lg"/>
            </a:ln>
          </p:spPr>
        </p:sp>
        <p:sp>
          <p:nvSpPr>
            <p:cNvPr id="13346" name="Line 73"/>
            <p:cNvSpPr/>
            <p:nvPr/>
          </p:nvSpPr>
          <p:spPr>
            <a:xfrm>
              <a:off x="2427" y="1632"/>
              <a:ext cx="336" cy="0"/>
            </a:xfrm>
            <a:prstGeom prst="line">
              <a:avLst/>
            </a:prstGeom>
            <a:ln w="38100" cap="flat" cmpd="sng">
              <a:solidFill>
                <a:schemeClr val="tx1"/>
              </a:solidFill>
              <a:prstDash val="solid"/>
              <a:round/>
              <a:headEnd type="none" w="med" len="med"/>
              <a:tailEnd type="triangle" w="lg" len="lg"/>
            </a:ln>
          </p:spPr>
        </p:sp>
        <p:sp>
          <p:nvSpPr>
            <p:cNvPr id="13347" name="Line 74"/>
            <p:cNvSpPr/>
            <p:nvPr/>
          </p:nvSpPr>
          <p:spPr>
            <a:xfrm>
              <a:off x="3147" y="1632"/>
              <a:ext cx="336" cy="0"/>
            </a:xfrm>
            <a:prstGeom prst="line">
              <a:avLst/>
            </a:prstGeom>
            <a:ln w="38100" cap="flat" cmpd="sng">
              <a:solidFill>
                <a:schemeClr val="tx1"/>
              </a:solidFill>
              <a:prstDash val="solid"/>
              <a:round/>
              <a:headEnd type="none" w="med" len="med"/>
              <a:tailEnd type="triangle" w="lg" len="lg"/>
            </a:ln>
          </p:spPr>
        </p:sp>
        <p:sp>
          <p:nvSpPr>
            <p:cNvPr id="13348" name="Line 75"/>
            <p:cNvSpPr/>
            <p:nvPr/>
          </p:nvSpPr>
          <p:spPr>
            <a:xfrm>
              <a:off x="3082" y="2448"/>
              <a:ext cx="243" cy="0"/>
            </a:xfrm>
            <a:prstGeom prst="line">
              <a:avLst/>
            </a:prstGeom>
            <a:ln w="38100" cap="flat" cmpd="sng">
              <a:solidFill>
                <a:schemeClr val="tx1"/>
              </a:solidFill>
              <a:prstDash val="solid"/>
              <a:round/>
              <a:headEnd type="none" w="med" len="med"/>
              <a:tailEnd type="triangle" w="lg" len="lg"/>
            </a:ln>
          </p:spPr>
        </p:sp>
        <p:sp>
          <p:nvSpPr>
            <p:cNvPr id="13349" name="Line 76"/>
            <p:cNvSpPr/>
            <p:nvPr/>
          </p:nvSpPr>
          <p:spPr>
            <a:xfrm flipH="1" flipV="1">
              <a:off x="2283" y="1824"/>
              <a:ext cx="144" cy="384"/>
            </a:xfrm>
            <a:prstGeom prst="line">
              <a:avLst/>
            </a:prstGeom>
            <a:ln w="38100" cap="flat" cmpd="sng">
              <a:solidFill>
                <a:schemeClr val="tx1"/>
              </a:solidFill>
              <a:prstDash val="solid"/>
              <a:round/>
              <a:headEnd type="none" w="med" len="med"/>
              <a:tailEnd type="triangle" w="lg" len="lg"/>
            </a:ln>
          </p:spPr>
        </p:sp>
        <p:sp>
          <p:nvSpPr>
            <p:cNvPr id="13350" name="Line 77"/>
            <p:cNvSpPr/>
            <p:nvPr/>
          </p:nvSpPr>
          <p:spPr>
            <a:xfrm flipH="1" flipV="1">
              <a:off x="2052" y="963"/>
              <a:ext cx="152" cy="527"/>
            </a:xfrm>
            <a:prstGeom prst="line">
              <a:avLst/>
            </a:prstGeom>
            <a:ln w="38100" cap="flat" cmpd="sng">
              <a:solidFill>
                <a:schemeClr val="tx1"/>
              </a:solidFill>
              <a:prstDash val="solid"/>
              <a:round/>
              <a:headEnd type="none" w="med" len="med"/>
              <a:tailEnd type="triangle" w="lg" len="lg"/>
            </a:ln>
          </p:spPr>
        </p:sp>
        <p:sp>
          <p:nvSpPr>
            <p:cNvPr id="13351" name="Line 78"/>
            <p:cNvSpPr/>
            <p:nvPr/>
          </p:nvSpPr>
          <p:spPr>
            <a:xfrm flipV="1">
              <a:off x="2907" y="1824"/>
              <a:ext cx="0" cy="384"/>
            </a:xfrm>
            <a:prstGeom prst="line">
              <a:avLst/>
            </a:prstGeom>
            <a:ln w="38100" cap="flat" cmpd="sng">
              <a:solidFill>
                <a:schemeClr val="tx1"/>
              </a:solidFill>
              <a:prstDash val="solid"/>
              <a:round/>
              <a:headEnd type="none" w="med" len="med"/>
              <a:tailEnd type="triangle" w="lg" len="lg"/>
            </a:ln>
          </p:spPr>
        </p:sp>
        <p:sp>
          <p:nvSpPr>
            <p:cNvPr id="13352" name="Line 79"/>
            <p:cNvSpPr/>
            <p:nvPr/>
          </p:nvSpPr>
          <p:spPr>
            <a:xfrm flipV="1">
              <a:off x="2911" y="937"/>
              <a:ext cx="0" cy="596"/>
            </a:xfrm>
            <a:prstGeom prst="line">
              <a:avLst/>
            </a:prstGeom>
            <a:ln w="38100" cap="flat" cmpd="sng">
              <a:solidFill>
                <a:schemeClr val="tx1"/>
              </a:solidFill>
              <a:prstDash val="solid"/>
              <a:round/>
              <a:headEnd type="none" w="med" len="med"/>
              <a:tailEnd type="triangle" w="lg" len="lg"/>
            </a:ln>
          </p:spPr>
        </p:sp>
        <p:sp>
          <p:nvSpPr>
            <p:cNvPr id="13353" name="Line 80"/>
            <p:cNvSpPr/>
            <p:nvPr/>
          </p:nvSpPr>
          <p:spPr>
            <a:xfrm flipV="1">
              <a:off x="3435" y="1824"/>
              <a:ext cx="96" cy="384"/>
            </a:xfrm>
            <a:prstGeom prst="line">
              <a:avLst/>
            </a:prstGeom>
            <a:ln w="38100" cap="flat" cmpd="sng">
              <a:solidFill>
                <a:schemeClr val="tx1"/>
              </a:solidFill>
              <a:prstDash val="solid"/>
              <a:round/>
              <a:headEnd type="none" w="med" len="med"/>
              <a:tailEnd type="triangle" w="lg" len="lg"/>
            </a:ln>
          </p:spPr>
        </p:sp>
        <p:sp>
          <p:nvSpPr>
            <p:cNvPr id="13354" name="Line 81"/>
            <p:cNvSpPr/>
            <p:nvPr/>
          </p:nvSpPr>
          <p:spPr>
            <a:xfrm flipV="1">
              <a:off x="3579" y="912"/>
              <a:ext cx="121" cy="597"/>
            </a:xfrm>
            <a:prstGeom prst="line">
              <a:avLst/>
            </a:prstGeom>
            <a:ln w="38100" cap="flat" cmpd="sng">
              <a:solidFill>
                <a:schemeClr val="tx1"/>
              </a:solidFill>
              <a:prstDash val="solid"/>
              <a:round/>
              <a:headEnd type="none" w="med" len="med"/>
              <a:tailEnd type="triangle" w="lg" len="lg"/>
            </a:ln>
          </p:spPr>
        </p:sp>
      </p:grpSp>
      <p:sp>
        <p:nvSpPr>
          <p:cNvPr id="13357" name="Text Box 83"/>
          <p:cNvSpPr txBox="1"/>
          <p:nvPr/>
        </p:nvSpPr>
        <p:spPr>
          <a:xfrm>
            <a:off x="1021080" y="5388610"/>
            <a:ext cx="2971800" cy="1568450"/>
          </a:xfrm>
          <a:prstGeom prst="rect">
            <a:avLst/>
          </a:prstGeom>
          <a:noFill/>
          <a:ln w="9525">
            <a:noFill/>
          </a:ln>
        </p:spPr>
        <p:txBody>
          <a:bodyPr anchor="t">
            <a:spAutoFit/>
          </a:bodyPr>
          <a:lstStyle/>
          <a:p>
            <a:pPr>
              <a:spcBef>
                <a:spcPct val="50000"/>
              </a:spcBef>
            </a:pPr>
            <a:r>
              <a:rPr lang="en-US" altLang="zh-CN" sz="2400" b="1" dirty="0">
                <a:latin typeface="Times New Roman" panose="02020603050405020304" pitchFamily="18" charset="0"/>
                <a:ea typeface="宋体" panose="02010600030101010101" pitchFamily="2" charset="-122"/>
              </a:rPr>
              <a:t>BNN: </a:t>
            </a:r>
            <a:r>
              <a:rPr lang="zh-CN" altLang="en-US" sz="2400" b="1" dirty="0">
                <a:latin typeface="Times New Roman" panose="02020603050405020304" pitchFamily="18" charset="0"/>
                <a:ea typeface="宋体" panose="02010600030101010101" pitchFamily="2" charset="-122"/>
              </a:rPr>
              <a:t>生物神经网络</a:t>
            </a:r>
          </a:p>
          <a:p>
            <a:pPr>
              <a:spcBef>
                <a:spcPct val="50000"/>
              </a:spcBef>
            </a:pPr>
            <a:r>
              <a:rPr lang="en-US" altLang="zh-CN" sz="2400" b="1" dirty="0">
                <a:latin typeface="Times New Roman" panose="02020603050405020304" pitchFamily="18" charset="0"/>
                <a:sym typeface="+mn-ea"/>
              </a:rPr>
              <a:t>ANN: </a:t>
            </a:r>
            <a:r>
              <a:rPr lang="zh-CN" altLang="en-US" sz="2400" b="1" dirty="0">
                <a:latin typeface="Times New Roman" panose="02020603050405020304" pitchFamily="18" charset="0"/>
                <a:sym typeface="+mn-ea"/>
              </a:rPr>
              <a:t>人工神经网络</a:t>
            </a:r>
            <a:r>
              <a:rPr lang="en-US" altLang="zh-CN" sz="2400" b="1" dirty="0">
                <a:latin typeface="Times New Roman" panose="02020603050405020304" pitchFamily="18" charset="0"/>
                <a:sym typeface="+mn-ea"/>
              </a:rPr>
              <a:t> </a:t>
            </a:r>
          </a:p>
          <a:p>
            <a:pPr>
              <a:spcBef>
                <a:spcPct val="50000"/>
              </a:spcBef>
            </a:pPr>
            <a:r>
              <a:rPr lang="en-US" altLang="zh-CN" sz="2400" b="1" dirty="0">
                <a:latin typeface="Times New Roman" panose="02020603050405020304" pitchFamily="18" charset="0"/>
                <a:sym typeface="+mn-ea"/>
              </a:rPr>
              <a:t>CNN: </a:t>
            </a:r>
            <a:r>
              <a:rPr lang="zh-CN" altLang="en-US" sz="2400" b="1" dirty="0">
                <a:latin typeface="Times New Roman" panose="02020603050405020304" pitchFamily="18" charset="0"/>
                <a:sym typeface="+mn-ea"/>
              </a:rPr>
              <a:t>计算神经网络</a:t>
            </a:r>
            <a:r>
              <a:rPr lang="en-US" altLang="zh-CN" sz="2400" b="1" dirty="0">
                <a:latin typeface="Times New Roman" panose="02020603050405020304" pitchFamily="18" charset="0"/>
                <a:ea typeface="宋体" panose="02010600030101010101" pitchFamily="2" charset="-122"/>
              </a:rPr>
              <a:t>	</a:t>
            </a:r>
          </a:p>
        </p:txBody>
      </p:sp>
      <p:sp>
        <p:nvSpPr>
          <p:cNvPr id="13358" name="Rectangle 84"/>
          <p:cNvSpPr/>
          <p:nvPr/>
        </p:nvSpPr>
        <p:spPr>
          <a:xfrm>
            <a:off x="5076825" y="6007100"/>
            <a:ext cx="3173413" cy="461963"/>
          </a:xfrm>
          <a:prstGeom prst="rect">
            <a:avLst/>
          </a:prstGeom>
          <a:noFill/>
          <a:ln w="9525">
            <a:noFill/>
          </a:ln>
        </p:spPr>
        <p:txBody>
          <a:bodyPr wrap="none" anchor="t">
            <a:spAutoFit/>
          </a:bodyPr>
          <a:lstStyle/>
          <a:p>
            <a:r>
              <a:rPr lang="en-US" altLang="zh-CN" sz="2400" b="1" dirty="0">
                <a:latin typeface="Times New Roman" panose="02020603050405020304" pitchFamily="18" charset="0"/>
                <a:ea typeface="宋体" panose="02010600030101010101" pitchFamily="2" charset="-122"/>
              </a:rPr>
              <a:t>PR: Pattern Recognition</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p:cNvSpPr>
            <a:spLocks noGrp="1"/>
          </p:cNvSpPr>
          <p:nvPr>
            <p:ph type="sldNum" sz="quarter" idx="12"/>
          </p:nvPr>
        </p:nvSpPr>
        <p:spPr>
          <a:xfrm>
            <a:off x="8287316" y="5498306"/>
            <a:ext cx="856684" cy="502444"/>
          </a:xfrm>
        </p:spPr>
        <p:txBody>
          <a:bodyPr/>
          <a:lstStyle/>
          <a:p>
            <a:fld id="{49AE70B2-8BF9-45C0-BB95-33D1B9D3A854}" type="slidenum">
              <a:rPr lang="zh-CN" altLang="en-US" sz="750" smtClean="0"/>
              <a:t>7</a:t>
            </a:fld>
            <a:endParaRPr lang="zh-CN" altLang="en-US" sz="750" dirty="0"/>
          </a:p>
        </p:txBody>
      </p:sp>
      <p:pic>
        <p:nvPicPr>
          <p:cNvPr id="4" name="图片 3"/>
          <p:cNvPicPr>
            <a:picLocks noChangeAspect="1"/>
          </p:cNvPicPr>
          <p:nvPr/>
        </p:nvPicPr>
        <p:blipFill>
          <a:blip r:embed="rId4"/>
          <a:srcRect b="17320"/>
          <a:stretch>
            <a:fillRect/>
          </a:stretch>
        </p:blipFill>
        <p:spPr>
          <a:xfrm>
            <a:off x="0" y="-90170"/>
            <a:ext cx="9144000" cy="3643615"/>
          </a:xfrm>
          <a:prstGeom prst="rect">
            <a:avLst/>
          </a:prstGeom>
        </p:spPr>
      </p:pic>
      <p:pic>
        <p:nvPicPr>
          <p:cNvPr id="5" name="内容占位符 4"/>
          <p:cNvPicPr>
            <a:picLocks noGrp="1" noChangeAspect="1"/>
          </p:cNvPicPr>
          <p:nvPr>
            <p:ph idx="1"/>
          </p:nvPr>
        </p:nvPicPr>
        <p:blipFill>
          <a:blip r:embed="rId5"/>
          <a:srcRect t="16700"/>
          <a:stretch>
            <a:fillRect/>
          </a:stretch>
        </p:blipFill>
        <p:spPr>
          <a:xfrm>
            <a:off x="0" y="3716020"/>
            <a:ext cx="9214485" cy="3202305"/>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144835" y="1222620"/>
            <a:ext cx="3262499" cy="4547399"/>
          </a:xfrm>
          <a:prstGeom prst="rect">
            <a:avLst/>
          </a:prstGeom>
          <a:solidFill>
            <a:schemeClr val="bg1"/>
          </a:solidFill>
        </p:spPr>
        <p:txBody>
          <a:bodyPr wrap="square" rtlCol="0">
            <a:spAutoFit/>
          </a:bodyPr>
          <a:lstStyle/>
          <a:p>
            <a:pPr marL="257175" indent="-257175">
              <a:spcBef>
                <a:spcPts val="900"/>
              </a:spcBef>
              <a:buFont typeface="Arial" panose="020B0604020202020204" pitchFamily="34" charset="0"/>
              <a:buChar char="•"/>
            </a:pPr>
            <a:r>
              <a:rPr lang="zh-CN" altLang="en-US" b="1" dirty="0">
                <a:solidFill>
                  <a:srgbClr val="FF0000"/>
                </a:solidFill>
                <a:latin typeface="黑体" panose="02010609060101010101" pitchFamily="49" charset="-122"/>
                <a:ea typeface="黑体" panose="02010609060101010101" pitchFamily="49" charset="-122"/>
              </a:rPr>
              <a:t>神经元（</a:t>
            </a:r>
            <a:r>
              <a:rPr lang="en-US" altLang="zh-CN" b="1" dirty="0">
                <a:solidFill>
                  <a:srgbClr val="FF0000"/>
                </a:solidFill>
                <a:latin typeface="黑体" panose="02010609060101010101" pitchFamily="49" charset="-122"/>
                <a:ea typeface="黑体" panose="02010609060101010101" pitchFamily="49" charset="-122"/>
              </a:rPr>
              <a:t>neuron</a:t>
            </a:r>
            <a:r>
              <a:rPr lang="zh-CN" altLang="en-US" b="1" dirty="0">
                <a:solidFill>
                  <a:srgbClr val="FF0000"/>
                </a:solidFill>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即神经细胞，是探索脑奥秘的起点</a:t>
            </a:r>
            <a:endParaRPr lang="en-US" altLang="zh-CN" b="1" dirty="0">
              <a:latin typeface="黑体" panose="02010609060101010101" pitchFamily="49" charset="-122"/>
              <a:ea typeface="黑体" panose="02010609060101010101" pitchFamily="49" charset="-122"/>
            </a:endParaRPr>
          </a:p>
          <a:p>
            <a:pPr marL="257175" indent="-257175">
              <a:spcBef>
                <a:spcPts val="900"/>
              </a:spcBef>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神经元由</a:t>
            </a:r>
            <a:r>
              <a:rPr lang="zh-CN" altLang="en-US" b="1" dirty="0">
                <a:solidFill>
                  <a:srgbClr val="0000FF"/>
                </a:solidFill>
                <a:latin typeface="黑体" panose="02010609060101010101" pitchFamily="49" charset="-122"/>
                <a:ea typeface="黑体" panose="02010609060101010101" pitchFamily="49" charset="-122"/>
              </a:rPr>
              <a:t>胞体</a:t>
            </a:r>
            <a:r>
              <a:rPr lang="zh-CN" altLang="en-US" b="1" dirty="0">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树突</a:t>
            </a:r>
            <a:r>
              <a:rPr lang="zh-CN" altLang="en-US" b="1" dirty="0">
                <a:latin typeface="黑体" panose="02010609060101010101" pitchFamily="49" charset="-122"/>
                <a:ea typeface="黑体" panose="02010609060101010101" pitchFamily="49" charset="-122"/>
              </a:rPr>
              <a:t>和</a:t>
            </a:r>
            <a:r>
              <a:rPr lang="zh-CN" altLang="en-US" b="1" dirty="0">
                <a:solidFill>
                  <a:srgbClr val="0000FF"/>
                </a:solidFill>
                <a:latin typeface="黑体" panose="02010609060101010101" pitchFamily="49" charset="-122"/>
                <a:ea typeface="黑体" panose="02010609060101010101" pitchFamily="49" charset="-122"/>
              </a:rPr>
              <a:t>轴突</a:t>
            </a:r>
            <a:r>
              <a:rPr lang="zh-CN" altLang="en-US" b="1" dirty="0">
                <a:latin typeface="黑体" panose="02010609060101010101" pitchFamily="49" charset="-122"/>
                <a:ea typeface="黑体" panose="02010609060101010101" pitchFamily="49" charset="-122"/>
              </a:rPr>
              <a:t>组成</a:t>
            </a:r>
            <a:endParaRPr lang="en-US" altLang="zh-CN" b="1" dirty="0">
              <a:latin typeface="黑体" panose="02010609060101010101" pitchFamily="49" charset="-122"/>
              <a:ea typeface="黑体" panose="02010609060101010101" pitchFamily="49" charset="-122"/>
            </a:endParaRPr>
          </a:p>
          <a:p>
            <a:pPr marL="257175" indent="-257175">
              <a:spcBef>
                <a:spcPts val="900"/>
              </a:spcBef>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大脑含约</a:t>
            </a:r>
            <a:r>
              <a:rPr lang="en-US" altLang="zh-CN" b="1" dirty="0">
                <a:latin typeface="黑体" panose="02010609060101010101" pitchFamily="49" charset="-122"/>
                <a:ea typeface="黑体" panose="02010609060101010101" pitchFamily="49" charset="-122"/>
              </a:rPr>
              <a:t>850</a:t>
            </a:r>
            <a:r>
              <a:rPr lang="zh-CN" altLang="en-US" b="1" dirty="0">
                <a:latin typeface="黑体" panose="02010609060101010101" pitchFamily="49" charset="-122"/>
                <a:ea typeface="黑体" panose="02010609060101010101" pitchFamily="49" charset="-122"/>
              </a:rPr>
              <a:t>亿</a:t>
            </a:r>
            <a:r>
              <a:rPr lang="en-US" altLang="zh-CN" b="1" dirty="0">
                <a:latin typeface="黑体" panose="02010609060101010101" pitchFamily="49" charset="-122"/>
                <a:ea typeface="黑体" panose="02010609060101010101" pitchFamily="49" charset="-122"/>
              </a:rPr>
              <a:t>-1000</a:t>
            </a:r>
            <a:r>
              <a:rPr lang="zh-CN" altLang="en-US" b="1" dirty="0">
                <a:latin typeface="黑体" panose="02010609060101010101" pitchFamily="49" charset="-122"/>
                <a:ea typeface="黑体" panose="02010609060101010101" pitchFamily="49" charset="-122"/>
              </a:rPr>
              <a:t>亿个神经元</a:t>
            </a:r>
            <a:endParaRPr lang="en-US" altLang="zh-CN" b="1" dirty="0">
              <a:latin typeface="黑体" panose="02010609060101010101" pitchFamily="49" charset="-122"/>
              <a:ea typeface="黑体" panose="02010609060101010101" pitchFamily="49" charset="-122"/>
            </a:endParaRPr>
          </a:p>
          <a:p>
            <a:pPr marL="257175" indent="-257175">
              <a:spcBef>
                <a:spcPts val="900"/>
              </a:spcBef>
              <a:buFont typeface="Arial" panose="020B0604020202020204" pitchFamily="34" charset="0"/>
              <a:buChar char="•"/>
            </a:pPr>
            <a:r>
              <a:rPr lang="zh-CN" altLang="en-US" b="1" dirty="0">
                <a:solidFill>
                  <a:srgbClr val="FF0000"/>
                </a:solidFill>
                <a:latin typeface="黑体" panose="02010609060101010101" pitchFamily="49" charset="-122"/>
                <a:ea typeface="黑体" panose="02010609060101010101" pitchFamily="49" charset="-122"/>
              </a:rPr>
              <a:t>突触（</a:t>
            </a:r>
            <a:r>
              <a:rPr lang="en-US" altLang="zh-CN" b="1" dirty="0">
                <a:solidFill>
                  <a:srgbClr val="FF0000"/>
                </a:solidFill>
                <a:latin typeface="黑体" panose="02010609060101010101" pitchFamily="49" charset="-122"/>
                <a:ea typeface="黑体" panose="02010609060101010101" pitchFamily="49" charset="-122"/>
              </a:rPr>
              <a:t>synapse</a:t>
            </a:r>
            <a:r>
              <a:rPr lang="zh-CN" altLang="en-US" b="1" dirty="0">
                <a:solidFill>
                  <a:srgbClr val="FF0000"/>
                </a:solidFill>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是两个神经元之间或神经元与效应器细胞之间相互接触，并借以传递信息的部位</a:t>
            </a:r>
            <a:endParaRPr lang="en-US" altLang="zh-CN" b="1" dirty="0">
              <a:latin typeface="黑体" panose="02010609060101010101" pitchFamily="49" charset="-122"/>
              <a:ea typeface="黑体" panose="02010609060101010101" pitchFamily="49" charset="-122"/>
            </a:endParaRPr>
          </a:p>
          <a:p>
            <a:pPr marL="257175" indent="-257175">
              <a:spcBef>
                <a:spcPts val="900"/>
              </a:spcBef>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神经元与神经元通过</a:t>
            </a:r>
            <a:r>
              <a:rPr lang="en-US" altLang="zh-CN" b="1" dirty="0">
                <a:latin typeface="黑体" panose="02010609060101010101" pitchFamily="49" charset="-122"/>
                <a:ea typeface="黑体" panose="02010609060101010101" pitchFamily="49" charset="-122"/>
              </a:rPr>
              <a:t>10</a:t>
            </a:r>
            <a:r>
              <a:rPr lang="en-US" altLang="zh-CN" b="1" baseline="30000" dirty="0">
                <a:latin typeface="黑体" panose="02010609060101010101" pitchFamily="49" charset="-122"/>
                <a:ea typeface="黑体" panose="02010609060101010101" pitchFamily="49" charset="-122"/>
              </a:rPr>
              <a:t>4</a:t>
            </a:r>
            <a:r>
              <a:rPr lang="en-US" altLang="zh-CN" b="1" dirty="0">
                <a:latin typeface="黑体" panose="02010609060101010101" pitchFamily="49" charset="-122"/>
                <a:ea typeface="黑体" panose="02010609060101010101" pitchFamily="49" charset="-122"/>
              </a:rPr>
              <a:t>-10</a:t>
            </a:r>
            <a:r>
              <a:rPr lang="en-US" altLang="zh-CN" b="1" baseline="30000"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个突触传递电</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化学信号</a:t>
            </a:r>
            <a:endParaRPr lang="en-US" altLang="zh-CN" b="1" dirty="0">
              <a:latin typeface="黑体" panose="02010609060101010101" pitchFamily="49" charset="-122"/>
              <a:ea typeface="黑体" panose="02010609060101010101" pitchFamily="49" charset="-122"/>
            </a:endParaRPr>
          </a:p>
          <a:p>
            <a:pPr marL="257175" indent="-257175">
              <a:spcBef>
                <a:spcPts val="900"/>
              </a:spcBef>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突触连接的数目和强度可被神经元的活动调控</a:t>
            </a:r>
            <a:endParaRPr lang="en-US" altLang="zh-CN" b="1" dirty="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2"/>
          <a:stretch>
            <a:fillRect/>
          </a:stretch>
        </p:blipFill>
        <p:spPr>
          <a:xfrm>
            <a:off x="6407334" y="1765204"/>
            <a:ext cx="2384459" cy="3319229"/>
          </a:xfrm>
          <a:prstGeom prst="rect">
            <a:avLst/>
          </a:prstGeom>
        </p:spPr>
      </p:pic>
      <p:sp>
        <p:nvSpPr>
          <p:cNvPr id="8" name="椭圆 7"/>
          <p:cNvSpPr/>
          <p:nvPr/>
        </p:nvSpPr>
        <p:spPr>
          <a:xfrm>
            <a:off x="7719432" y="2747382"/>
            <a:ext cx="802888" cy="677436"/>
          </a:xfrm>
          <a:prstGeom prst="ellipse">
            <a:avLst/>
          </a:prstGeom>
          <a:ln w="38100">
            <a:solidFill>
              <a:srgbClr val="FF0000"/>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ffectLst/>
            </a:endParaRPr>
          </a:p>
        </p:txBody>
      </p:sp>
      <p:sp>
        <p:nvSpPr>
          <p:cNvPr id="9" name="矩形 8"/>
          <p:cNvSpPr/>
          <p:nvPr/>
        </p:nvSpPr>
        <p:spPr>
          <a:xfrm>
            <a:off x="8120876" y="2437481"/>
            <a:ext cx="646331" cy="369332"/>
          </a:xfrm>
          <a:prstGeom prst="rect">
            <a:avLst/>
          </a:prstGeom>
        </p:spPr>
        <p:txBody>
          <a:bodyPr wrap="none">
            <a:spAutoFit/>
          </a:bodyPr>
          <a:lstStyle/>
          <a:p>
            <a:r>
              <a:rPr lang="zh-CN" altLang="en-US" dirty="0"/>
              <a:t>树突</a:t>
            </a:r>
          </a:p>
        </p:txBody>
      </p:sp>
      <p:sp>
        <p:nvSpPr>
          <p:cNvPr id="10" name="矩形 9"/>
          <p:cNvSpPr/>
          <p:nvPr/>
        </p:nvSpPr>
        <p:spPr>
          <a:xfrm>
            <a:off x="7114816" y="4595193"/>
            <a:ext cx="646331" cy="369332"/>
          </a:xfrm>
          <a:prstGeom prst="rect">
            <a:avLst/>
          </a:prstGeom>
        </p:spPr>
        <p:txBody>
          <a:bodyPr wrap="none">
            <a:spAutoFit/>
          </a:bodyPr>
          <a:lstStyle/>
          <a:p>
            <a:r>
              <a:rPr lang="zh-CN" altLang="en-US" dirty="0"/>
              <a:t>轴突</a:t>
            </a:r>
          </a:p>
        </p:txBody>
      </p:sp>
      <p:sp>
        <p:nvSpPr>
          <p:cNvPr id="11" name="矩形 10"/>
          <p:cNvSpPr/>
          <p:nvPr/>
        </p:nvSpPr>
        <p:spPr>
          <a:xfrm>
            <a:off x="8363250" y="3026103"/>
            <a:ext cx="646331" cy="369332"/>
          </a:xfrm>
          <a:prstGeom prst="rect">
            <a:avLst/>
          </a:prstGeom>
          <a:solidFill>
            <a:schemeClr val="bg1"/>
          </a:solidFill>
        </p:spPr>
        <p:txBody>
          <a:bodyPr wrap="none">
            <a:spAutoFit/>
          </a:bodyPr>
          <a:lstStyle/>
          <a:p>
            <a:r>
              <a:rPr lang="zh-CN" altLang="en-US" dirty="0"/>
              <a:t>突触</a:t>
            </a:r>
          </a:p>
        </p:txBody>
      </p:sp>
      <p:pic>
        <p:nvPicPr>
          <p:cNvPr id="5" name="图片 4"/>
          <p:cNvPicPr>
            <a:picLocks noChangeAspect="1"/>
          </p:cNvPicPr>
          <p:nvPr/>
        </p:nvPicPr>
        <p:blipFill>
          <a:blip r:embed="rId3"/>
          <a:stretch>
            <a:fillRect/>
          </a:stretch>
        </p:blipFill>
        <p:spPr>
          <a:xfrm>
            <a:off x="2360" y="849136"/>
            <a:ext cx="3134530" cy="5151614"/>
          </a:xfrm>
          <a:prstGeom prst="rect">
            <a:avLst/>
          </a:prstGeom>
        </p:spPr>
      </p:pic>
    </p:spTree>
    <p:extLst>
      <p:ext uri="{BB962C8B-B14F-4D97-AF65-F5344CB8AC3E}">
        <p14:creationId xmlns:p14="http://schemas.microsoft.com/office/powerpoint/2010/main" val="266391817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83235"/>
            <a:ext cx="581501" cy="3401378"/>
          </a:xfrm>
        </p:spPr>
        <p:txBody>
          <a:bodyPr vert="eaVert" anchor="ctr" anchorCtr="0">
            <a:normAutofit fontScale="90000"/>
          </a:bodyPr>
          <a:lstStyle/>
          <a:p>
            <a:pPr algn="ctr"/>
            <a:r>
              <a:rPr lang="zh-CN" altLang="en-US" sz="3000" b="1">
                <a:latin typeface="Times New Roman" panose="02020603050405020304" pitchFamily="18" charset="0"/>
                <a:ea typeface="宋体" panose="02010600030101010101" pitchFamily="2" charset="-122"/>
                <a:sym typeface="+mn-ea"/>
              </a:rPr>
              <a:t>生物神经元结构</a:t>
            </a: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z="750" smtClean="0"/>
              <a:t>9</a:t>
            </a:fld>
            <a:endParaRPr lang="zh-CN" altLang="en-US" sz="750"/>
          </a:p>
        </p:txBody>
      </p:sp>
      <p:pic>
        <p:nvPicPr>
          <p:cNvPr id="5" name="内容占位符 4"/>
          <p:cNvPicPr>
            <a:picLocks noGrp="1" noChangeAspect="1"/>
          </p:cNvPicPr>
          <p:nvPr>
            <p:ph idx="1"/>
          </p:nvPr>
        </p:nvPicPr>
        <p:blipFill>
          <a:blip r:embed="rId4"/>
          <a:stretch>
            <a:fillRect/>
          </a:stretch>
        </p:blipFill>
        <p:spPr>
          <a:xfrm>
            <a:off x="637699" y="0"/>
            <a:ext cx="8506301" cy="5143500"/>
          </a:xfrm>
          <a:prstGeom prst="rect">
            <a:avLst/>
          </a:prstGeom>
        </p:spPr>
      </p:pic>
      <p:pic>
        <p:nvPicPr>
          <p:cNvPr id="3" name="图片 2"/>
          <p:cNvPicPr>
            <a:picLocks noChangeAspect="1"/>
          </p:cNvPicPr>
          <p:nvPr/>
        </p:nvPicPr>
        <p:blipFill>
          <a:blip r:embed="rId5"/>
          <a:srcRect r="1706" b="2035"/>
          <a:stretch>
            <a:fillRect/>
          </a:stretch>
        </p:blipFill>
        <p:spPr>
          <a:xfrm>
            <a:off x="0" y="5085080"/>
            <a:ext cx="4499610" cy="1772920"/>
          </a:xfrm>
          <a:prstGeom prst="snip1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TIMING" val="|1|1.7|2.6|1.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1a603e91-6cad-4cba-9311-63ff7960809c}"/>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3925</Words>
  <Application>Microsoft Office PowerPoint</Application>
  <PresentationFormat>全屏显示(4:3)</PresentationFormat>
  <Paragraphs>534</Paragraphs>
  <Slides>56</Slides>
  <Notes>19</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2</vt:i4>
      </vt:variant>
      <vt:variant>
        <vt:lpstr>幻灯片标题</vt:lpstr>
      </vt:variant>
      <vt:variant>
        <vt:i4>56</vt:i4>
      </vt:variant>
    </vt:vector>
  </HeadingPairs>
  <TitlesOfParts>
    <vt:vector size="83" baseType="lpstr">
      <vt:lpstr>微軟正黑體</vt:lpstr>
      <vt:lpstr>微軟正黑體</vt:lpstr>
      <vt:lpstr>MS PGothic</vt:lpstr>
      <vt:lpstr>PMingLiU</vt:lpstr>
      <vt:lpstr>黑体</vt:lpstr>
      <vt:lpstr>华文隶书</vt:lpstr>
      <vt:lpstr>华文新魏</vt:lpstr>
      <vt:lpstr>华文中宋</vt:lpstr>
      <vt:lpstr>楷体_GB2312</vt:lpstr>
      <vt:lpstr>宋体</vt:lpstr>
      <vt:lpstr>微软雅黑</vt:lpstr>
      <vt:lpstr>Arial</vt:lpstr>
      <vt:lpstr>Arial</vt:lpstr>
      <vt:lpstr>Arial Black</vt:lpstr>
      <vt:lpstr>Bookman Old Style</vt:lpstr>
      <vt:lpstr>Calibri</vt:lpstr>
      <vt:lpstr>Comic Sans MS</vt:lpstr>
      <vt:lpstr>Lucida Sans Unicode</vt:lpstr>
      <vt:lpstr>Symbol</vt:lpstr>
      <vt:lpstr>Times New Roman</vt:lpstr>
      <vt:lpstr>Verdana</vt:lpstr>
      <vt:lpstr>Wingdings</vt:lpstr>
      <vt:lpstr>Wingdings 2</vt:lpstr>
      <vt:lpstr>Wingdings 3</vt:lpstr>
      <vt:lpstr>聚合</vt:lpstr>
      <vt:lpstr>Equation.3</vt:lpstr>
      <vt:lpstr>Microsoft Visio 2003-2010 Drawing</vt:lpstr>
      <vt:lpstr>PowerPoint 演示文稿</vt:lpstr>
      <vt:lpstr>主 要 内 容</vt:lpstr>
      <vt:lpstr>What is CI? </vt:lpstr>
      <vt:lpstr>What is CI? </vt:lpstr>
      <vt:lpstr>AI vs. CI</vt:lpstr>
      <vt:lpstr> ABC的交互关系图（表5.1 P151）</vt:lpstr>
      <vt:lpstr>PowerPoint 演示文稿</vt:lpstr>
      <vt:lpstr>PowerPoint 演示文稿</vt:lpstr>
      <vt:lpstr>生物神经元结构</vt:lpstr>
      <vt:lpstr> 生物神经元的结构</vt:lpstr>
      <vt:lpstr>Artificial Neural Networks (ANN) （人工神经网络） </vt:lpstr>
      <vt:lpstr>PowerPoint 演示文稿</vt:lpstr>
      <vt:lpstr>Introduction – ANN’s brief history</vt:lpstr>
      <vt:lpstr>Introduction – ANN </vt:lpstr>
      <vt:lpstr>PowerPoint 演示文稿</vt:lpstr>
      <vt:lpstr>神经元是如何学习的？</vt:lpstr>
      <vt:lpstr>PowerPoint 演示文稿</vt:lpstr>
      <vt:lpstr>神经元模型</vt:lpstr>
      <vt:lpstr>Threshold and Weight（阈值和权重）</vt:lpstr>
      <vt:lpstr>Threshold and Weight（阈值和权重）</vt:lpstr>
      <vt:lpstr>Notation</vt:lpstr>
      <vt:lpstr>传递函数Transfer Functions</vt:lpstr>
      <vt:lpstr>AN — 二值型函数</vt:lpstr>
      <vt:lpstr>AN — 线性函数</vt:lpstr>
      <vt:lpstr>AN — Sigmoid Transfer Func.</vt:lpstr>
      <vt:lpstr>PowerPoint 演示文稿</vt:lpstr>
      <vt:lpstr>PowerPoint 演示文稿</vt:lpstr>
      <vt:lpstr>线性阈值单元  TLU</vt:lpstr>
      <vt:lpstr>线性阈值单元  TLU</vt:lpstr>
      <vt:lpstr>Artificial Neuron — TLU</vt:lpstr>
      <vt:lpstr>TLU实现逻辑分类—And</vt:lpstr>
      <vt:lpstr>TLU实现逻辑分类— Or</vt:lpstr>
      <vt:lpstr>TLU实现逻辑分类— Not</vt:lpstr>
      <vt:lpstr>PowerPoint 演示文稿</vt:lpstr>
      <vt:lpstr>PowerPoint 演示文稿</vt:lpstr>
      <vt:lpstr>感知器(Perceptron)</vt:lpstr>
      <vt:lpstr>感知器(Perceptron)—Limits</vt:lpstr>
      <vt:lpstr>感知器(Perceptron)—Limits</vt:lpstr>
      <vt:lpstr>人工神经网络</vt:lpstr>
      <vt:lpstr>人工神经网络的结构</vt:lpstr>
      <vt:lpstr>人工神经网络的主要学习算法</vt:lpstr>
      <vt:lpstr>Learning Rule —Perceptron</vt:lpstr>
      <vt:lpstr>PowerPoint 演示文稿</vt:lpstr>
      <vt:lpstr>PowerPoint 演示文稿</vt:lpstr>
      <vt:lpstr>Perceptron learning: Example</vt:lpstr>
      <vt:lpstr>Perceptron learning: Example</vt:lpstr>
      <vt:lpstr>Perceptron learning: Example</vt:lpstr>
      <vt:lpstr>Perceptron learning: Example</vt:lpstr>
      <vt:lpstr>Perceptron learning: Example</vt:lpstr>
      <vt:lpstr>Perceptron learning: Example</vt:lpstr>
      <vt:lpstr>Perceptron learning: Example</vt:lpstr>
      <vt:lpstr>Perceptron learning: Example</vt:lpstr>
      <vt:lpstr>5.2.4基于神经网络的知识表示与推理</vt:lpstr>
      <vt:lpstr>PowerPoint 演示文稿</vt:lpstr>
      <vt:lpstr>医疗诊断系统的神经网络模型</vt:lpstr>
      <vt:lpstr>思考：</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Networks (ANN) （人工神经网络） </dc:title>
  <dc:creator>earth</dc:creator>
  <cp:lastModifiedBy>Eric</cp:lastModifiedBy>
  <cp:revision>70</cp:revision>
  <dcterms:created xsi:type="dcterms:W3CDTF">2015-11-05T01:06:00Z</dcterms:created>
  <dcterms:modified xsi:type="dcterms:W3CDTF">2022-10-16T05:02:23Z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